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67"/>
  </p:notesMasterIdLst>
  <p:sldIdLst>
    <p:sldId id="256" r:id="rId2"/>
    <p:sldId id="505" r:id="rId3"/>
    <p:sldId id="306" r:id="rId4"/>
    <p:sldId id="434" r:id="rId5"/>
    <p:sldId id="463" r:id="rId6"/>
    <p:sldId id="435" r:id="rId7"/>
    <p:sldId id="436" r:id="rId8"/>
    <p:sldId id="437" r:id="rId9"/>
    <p:sldId id="438" r:id="rId10"/>
    <p:sldId id="456" r:id="rId11"/>
    <p:sldId id="457" r:id="rId12"/>
    <p:sldId id="464" r:id="rId13"/>
    <p:sldId id="439" r:id="rId14"/>
    <p:sldId id="440" r:id="rId15"/>
    <p:sldId id="441" r:id="rId16"/>
    <p:sldId id="442" r:id="rId17"/>
    <p:sldId id="443" r:id="rId18"/>
    <p:sldId id="444" r:id="rId19"/>
    <p:sldId id="445" r:id="rId20"/>
    <p:sldId id="446" r:id="rId21"/>
    <p:sldId id="447" r:id="rId22"/>
    <p:sldId id="448" r:id="rId23"/>
    <p:sldId id="449" r:id="rId24"/>
    <p:sldId id="450" r:id="rId25"/>
    <p:sldId id="451" r:id="rId26"/>
    <p:sldId id="452" r:id="rId27"/>
    <p:sldId id="453" r:id="rId28"/>
    <p:sldId id="491" r:id="rId29"/>
    <p:sldId id="492" r:id="rId30"/>
    <p:sldId id="493" r:id="rId31"/>
    <p:sldId id="502" r:id="rId32"/>
    <p:sldId id="486" r:id="rId33"/>
    <p:sldId id="487" r:id="rId34"/>
    <p:sldId id="488" r:id="rId35"/>
    <p:sldId id="489" r:id="rId36"/>
    <p:sldId id="490" r:id="rId37"/>
    <p:sldId id="495" r:id="rId38"/>
    <p:sldId id="504" r:id="rId39"/>
    <p:sldId id="498" r:id="rId40"/>
    <p:sldId id="500" r:id="rId41"/>
    <p:sldId id="496" r:id="rId42"/>
    <p:sldId id="497" r:id="rId43"/>
    <p:sldId id="501" r:id="rId44"/>
    <p:sldId id="503" r:id="rId45"/>
    <p:sldId id="506" r:id="rId46"/>
    <p:sldId id="507" r:id="rId47"/>
    <p:sldId id="465" r:id="rId48"/>
    <p:sldId id="466" r:id="rId49"/>
    <p:sldId id="467" r:id="rId50"/>
    <p:sldId id="468" r:id="rId51"/>
    <p:sldId id="469" r:id="rId52"/>
    <p:sldId id="470" r:id="rId53"/>
    <p:sldId id="471" r:id="rId54"/>
    <p:sldId id="472" r:id="rId55"/>
    <p:sldId id="473" r:id="rId56"/>
    <p:sldId id="474" r:id="rId57"/>
    <p:sldId id="475" r:id="rId58"/>
    <p:sldId id="476" r:id="rId59"/>
    <p:sldId id="477" r:id="rId60"/>
    <p:sldId id="479" r:id="rId61"/>
    <p:sldId id="480" r:id="rId62"/>
    <p:sldId id="481" r:id="rId63"/>
    <p:sldId id="482" r:id="rId64"/>
    <p:sldId id="483" r:id="rId65"/>
    <p:sldId id="48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01"/>
    <p:restoredTop sz="94804"/>
  </p:normalViewPr>
  <p:slideViewPr>
    <p:cSldViewPr snapToGrid="0" snapToObjects="1">
      <p:cViewPr>
        <p:scale>
          <a:sx n="97" d="100"/>
          <a:sy n="97" d="100"/>
        </p:scale>
        <p:origin x="144" y="344"/>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50</a:t>
            </a:fld>
            <a:endParaRPr lang="en-US"/>
          </a:p>
        </p:txBody>
      </p:sp>
    </p:spTree>
    <p:extLst>
      <p:ext uri="{BB962C8B-B14F-4D97-AF65-F5344CB8AC3E}">
        <p14:creationId xmlns:p14="http://schemas.microsoft.com/office/powerpoint/2010/main" val="139649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60066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8</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9</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19</a:t>
            </a:fld>
            <a:endParaRPr lang="en-US"/>
          </a:p>
        </p:txBody>
      </p:sp>
    </p:spTree>
    <p:extLst>
      <p:ext uri="{BB962C8B-B14F-4D97-AF65-F5344CB8AC3E}">
        <p14:creationId xmlns:p14="http://schemas.microsoft.com/office/powerpoint/2010/main" val="8778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5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0.png"/><Relationship Id="rId3" Type="http://schemas.openxmlformats.org/officeDocument/2006/relationships/image" Target="../media/image56.emf"/></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5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 Id="rId3" Type="http://schemas.openxmlformats.org/officeDocument/2006/relationships/image" Target="../media/image60.emf"/></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6: </a:t>
            </a:r>
            <a:r>
              <a:rPr lang="en-US" dirty="0"/>
              <a:t>Multiple Linear </a:t>
            </a:r>
            <a:r>
              <a:rPr lang="en-US" dirty="0" smtClean="0"/>
              <a:t>Regression and Model Selection</a:t>
            </a: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171893">
                  <a:extLst>
                    <a:ext uri="{9D8B030D-6E8A-4147-A177-3AD203B41FA5}">
                      <a16:colId xmlns:a16="http://schemas.microsoft.com/office/drawing/2014/main" xmlns="" val="20003"/>
                    </a:ext>
                  </a:extLst>
                </a:gridCol>
                <a:gridCol w="871855">
                  <a:extLst>
                    <a:ext uri="{9D8B030D-6E8A-4147-A177-3AD203B41FA5}">
                      <a16:colId xmlns:a16="http://schemas.microsoft.com/office/drawing/2014/main" xmlns="" val="20004"/>
                    </a:ext>
                  </a:extLst>
                </a:gridCol>
                <a:gridCol w="930845">
                  <a:extLst>
                    <a:ext uri="{9D8B030D-6E8A-4147-A177-3AD203B41FA5}">
                      <a16:colId xmlns:a16="http://schemas.microsoft.com/office/drawing/2014/main" xmlns=""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xmlns=""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xmlns=""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50558">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787220">
                  <a:extLst>
                    <a:ext uri="{9D8B030D-6E8A-4147-A177-3AD203B41FA5}">
                      <a16:colId xmlns:a16="http://schemas.microsoft.com/office/drawing/2014/main" xmlns=""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xmlns=""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xmlns=""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xmlns="" val="20000"/>
                    </a:ext>
                  </a:extLst>
                </a:gridCol>
                <a:gridCol w="916115">
                  <a:extLst>
                    <a:ext uri="{9D8B030D-6E8A-4147-A177-3AD203B41FA5}">
                      <a16:colId xmlns:a16="http://schemas.microsoft.com/office/drawing/2014/main" xmlns="" val="20001"/>
                    </a:ext>
                  </a:extLst>
                </a:gridCol>
                <a:gridCol w="871855">
                  <a:extLst>
                    <a:ext uri="{9D8B030D-6E8A-4147-A177-3AD203B41FA5}">
                      <a16:colId xmlns:a16="http://schemas.microsoft.com/office/drawing/2014/main" xmlns="" val="20002"/>
                    </a:ext>
                  </a:extLst>
                </a:gridCol>
                <a:gridCol w="1200000">
                  <a:extLst>
                    <a:ext uri="{9D8B030D-6E8A-4147-A177-3AD203B41FA5}">
                      <a16:colId xmlns:a16="http://schemas.microsoft.com/office/drawing/2014/main" xmlns="" val="20003"/>
                    </a:ext>
                  </a:extLst>
                </a:gridCol>
                <a:gridCol w="833755">
                  <a:extLst>
                    <a:ext uri="{9D8B030D-6E8A-4147-A177-3AD203B41FA5}">
                      <a16:colId xmlns:a16="http://schemas.microsoft.com/office/drawing/2014/main" xmlns="" val="20004"/>
                    </a:ext>
                  </a:extLst>
                </a:gridCol>
                <a:gridCol w="876254">
                  <a:extLst>
                    <a:ext uri="{9D8B030D-6E8A-4147-A177-3AD203B41FA5}">
                      <a16:colId xmlns:a16="http://schemas.microsoft.com/office/drawing/2014/main" xmlns=""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xmlns=""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xmlns=""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xmlns="" val="20000"/>
                        </a:ext>
                      </a:extLst>
                    </a:gridCol>
                    <a:gridCol w="755968">
                      <a:extLst>
                        <a:ext uri="{9D8B030D-6E8A-4147-A177-3AD203B41FA5}">
                          <a16:colId xmlns:a16="http://schemas.microsoft.com/office/drawing/2014/main" xmlns="" val="20001"/>
                        </a:ext>
                      </a:extLst>
                    </a:gridCol>
                    <a:gridCol w="916115">
                      <a:extLst>
                        <a:ext uri="{9D8B030D-6E8A-4147-A177-3AD203B41FA5}">
                          <a16:colId xmlns:a16="http://schemas.microsoft.com/office/drawing/2014/main" xmlns="" val="20002"/>
                        </a:ext>
                      </a:extLst>
                    </a:gridCol>
                    <a:gridCol w="871855">
                      <a:extLst>
                        <a:ext uri="{9D8B030D-6E8A-4147-A177-3AD203B41FA5}">
                          <a16:colId xmlns:a16="http://schemas.microsoft.com/office/drawing/2014/main" xmlns="" val="20003"/>
                        </a:ext>
                      </a:extLst>
                    </a:gridCol>
                    <a:gridCol w="1147355">
                      <a:extLst>
                        <a:ext uri="{9D8B030D-6E8A-4147-A177-3AD203B41FA5}">
                          <a16:colId xmlns:a16="http://schemas.microsoft.com/office/drawing/2014/main" xmlns="" val="20004"/>
                        </a:ext>
                      </a:extLst>
                    </a:gridCol>
                    <a:gridCol w="833755">
                      <a:extLst>
                        <a:ext uri="{9D8B030D-6E8A-4147-A177-3AD203B41FA5}">
                          <a16:colId xmlns:a16="http://schemas.microsoft.com/office/drawing/2014/main" xmlns="" val="20005"/>
                        </a:ext>
                      </a:extLst>
                    </a:gridCol>
                    <a:gridCol w="887130">
                      <a:extLst>
                        <a:ext uri="{9D8B030D-6E8A-4147-A177-3AD203B41FA5}">
                          <a16:colId xmlns:a16="http://schemas.microsoft.com/office/drawing/2014/main" xmlns=""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xmlns=""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xmlns=""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xmlns=""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xmlns=""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xmlns=""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a16="http://schemas.microsoft.com/office/drawing/2014/main" xmlns="" id="{4E01339A-4E42-7B48-B64A-A9E10AC181A2}"/>
              </a:ext>
            </a:extLst>
          </p:cNvPr>
          <p:cNvPicPr>
            <a:picLocks noChangeAspect="1"/>
          </p:cNvPicPr>
          <p:nvPr/>
        </p:nvPicPr>
        <p:blipFill>
          <a:blip r:embed="rId3"/>
          <a:stretch>
            <a:fillRect/>
          </a:stretch>
        </p:blipFill>
        <p:spPr>
          <a:xfrm>
            <a:off x="4095848" y="4950265"/>
            <a:ext cx="4394200" cy="558800"/>
          </a:xfrm>
          <a:prstGeom prst="rect">
            <a:avLst/>
          </a:prstGeom>
        </p:spPr>
      </p:pic>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pic>
        <p:nvPicPr>
          <p:cNvPr id="3" name="Picture 2">
            <a:extLst>
              <a:ext uri="{FF2B5EF4-FFF2-40B4-BE49-F238E27FC236}">
                <a16:creationId xmlns:a16="http://schemas.microsoft.com/office/drawing/2014/main" xmlns="" id="{4A73EBA9-6DFE-EB4E-9899-044B4DB00367}"/>
              </a:ext>
            </a:extLst>
          </p:cNvPr>
          <p:cNvPicPr>
            <a:picLocks noChangeAspect="1"/>
          </p:cNvPicPr>
          <p:nvPr/>
        </p:nvPicPr>
        <p:blipFill>
          <a:blip r:embed="rId3"/>
          <a:stretch>
            <a:fillRect/>
          </a:stretch>
        </p:blipFill>
        <p:spPr>
          <a:xfrm>
            <a:off x="1273126" y="2267756"/>
            <a:ext cx="9645748" cy="861882"/>
          </a:xfrm>
          <a:prstGeom prst="rect">
            <a:avLst/>
          </a:prstGeom>
        </p:spPr>
      </p:pic>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960140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xfrm>
            <a:off x="833415" y="1177758"/>
            <a:ext cx="10327008" cy="4030346"/>
          </a:xfrm>
        </p:spPr>
        <p:txBody>
          <a:bodyPr/>
          <a:lstStyle/>
          <a:p>
            <a:pPr>
              <a:spcBef>
                <a:spcPts val="1272"/>
              </a:spcBef>
            </a:pPr>
            <a:r>
              <a:rPr lang="en-US" dirty="0" smtClean="0"/>
              <a:t>Section: Friday </a:t>
            </a:r>
            <a:r>
              <a:rPr lang="en-US" dirty="0"/>
              <a:t>1:30-2:45pm : </a:t>
            </a:r>
            <a:r>
              <a:rPr lang="en-US" dirty="0" smtClean="0"/>
              <a:t>in </a:t>
            </a:r>
            <a:r>
              <a:rPr lang="en-US" dirty="0"/>
              <a:t>MD </a:t>
            </a:r>
            <a:r>
              <a:rPr lang="en-US" dirty="0" smtClean="0"/>
              <a:t>123</a:t>
            </a:r>
            <a:r>
              <a:rPr lang="en-US" dirty="0"/>
              <a:t> </a:t>
            </a:r>
            <a:r>
              <a:rPr lang="en-US" dirty="0" smtClean="0"/>
              <a:t>(only this Friday)</a:t>
            </a:r>
          </a:p>
          <a:p>
            <a:pPr>
              <a:spcBef>
                <a:spcPts val="1272"/>
              </a:spcBef>
            </a:pPr>
            <a:r>
              <a:rPr lang="en-US" dirty="0" smtClean="0"/>
              <a:t>A-section today: 4:30pm </a:t>
            </a:r>
            <a:endParaRPr lang="en-US" dirty="0"/>
          </a:p>
          <a:p>
            <a:pPr>
              <a:spcBef>
                <a:spcPts val="1272"/>
              </a:spcBef>
            </a:pPr>
            <a:r>
              <a:rPr lang="en-US" dirty="0" smtClean="0"/>
              <a:t>Mixer: Today at 7:30pm at IACS lobby </a:t>
            </a:r>
            <a:endParaRPr lang="en-US" dirty="0"/>
          </a:p>
          <a:p>
            <a:pPr>
              <a:spcBef>
                <a:spcPts val="1272"/>
              </a:spcBef>
            </a:pPr>
            <a:r>
              <a:rPr lang="en-US" dirty="0" smtClean="0"/>
              <a:t>Regrade requests:</a:t>
            </a:r>
          </a:p>
          <a:p>
            <a:pPr>
              <a:spcBef>
                <a:spcPts val="1272"/>
              </a:spcBef>
            </a:pPr>
            <a:r>
              <a:rPr lang="en-US" dirty="0" smtClean="0"/>
              <a:t>	</a:t>
            </a:r>
            <a:r>
              <a:rPr lang="en-US" sz="2400" dirty="0" smtClean="0"/>
              <a:t>HW1 grades are released. </a:t>
            </a:r>
            <a:r>
              <a:rPr lang="en-US" sz="2400" dirty="0"/>
              <a:t>For regrade requests email the helpline with subject line </a:t>
            </a:r>
            <a:r>
              <a:rPr lang="en-US" sz="2400" b="1" dirty="0" smtClean="0"/>
              <a:t>Regrade </a:t>
            </a:r>
            <a:r>
              <a:rPr lang="en-US" sz="2400" b="1" dirty="0"/>
              <a:t>HW1: </a:t>
            </a:r>
            <a:r>
              <a:rPr lang="en-US" sz="2400" b="1" dirty="0" smtClean="0"/>
              <a:t>Grader=</a:t>
            </a:r>
            <a:r>
              <a:rPr lang="en-US" sz="2400" b="1" dirty="0" err="1" smtClean="0"/>
              <a:t>johnsmith</a:t>
            </a:r>
            <a:r>
              <a:rPr lang="en-US" sz="2400" b="1" dirty="0" smtClean="0"/>
              <a:t>  </a:t>
            </a:r>
            <a:r>
              <a:rPr lang="en-US" sz="2400" dirty="0"/>
              <a:t>within </a:t>
            </a:r>
            <a:r>
              <a:rPr lang="en-US" sz="2400" b="1" dirty="0" smtClean="0"/>
              <a:t>48 hours </a:t>
            </a:r>
            <a:r>
              <a:rPr lang="en-US" sz="2400" dirty="0"/>
              <a:t>of the grade release</a:t>
            </a:r>
            <a:r>
              <a:rPr lang="en-US" sz="2400" dirty="0" smtClean="0"/>
              <a:t>.</a:t>
            </a:r>
            <a:endParaRPr lang="en-US" dirty="0" smtClean="0"/>
          </a:p>
          <a:p>
            <a:pPr>
              <a:spcBef>
                <a:spcPts val="1272"/>
              </a:spcBef>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404766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a:t>
                </a:r>
                <a:r>
                  <a:rPr lang="en-US" sz="2400" dirty="0" smtClean="0"/>
                  <a:t>write:</a:t>
                </a:r>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932496" y="42896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3362032" y="5086913"/>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6" name="Picture 5"/>
          <p:cNvPicPr>
            <a:picLocks noChangeAspect="1"/>
          </p:cNvPicPr>
          <p:nvPr/>
        </p:nvPicPr>
        <p:blipFill>
          <a:blip r:embed="rId3"/>
          <a:stretch>
            <a:fillRect/>
          </a:stretch>
        </p:blipFill>
        <p:spPr>
          <a:xfrm>
            <a:off x="1010604" y="1367186"/>
            <a:ext cx="10248900" cy="1866900"/>
          </a:xfrm>
          <a:prstGeom prst="rect">
            <a:avLst/>
          </a:prstGeom>
        </p:spPr>
      </p:pic>
      <p:sp>
        <p:nvSpPr>
          <p:cNvPr id="5" name="Rectangle 4"/>
          <p:cNvSpPr/>
          <p:nvPr/>
        </p:nvSpPr>
        <p:spPr>
          <a:xfrm>
            <a:off x="3657600" y="983807"/>
            <a:ext cx="5007429" cy="2771028"/>
          </a:xfrm>
          <a:prstGeom prst="rect">
            <a:avLst/>
          </a:prstGeom>
          <a:solidFill>
            <a:srgbClr val="F9F9F9">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Callout 7"/>
          <p:cNvSpPr/>
          <p:nvPr/>
        </p:nvSpPr>
        <p:spPr>
          <a:xfrm>
            <a:off x="6415314" y="0"/>
            <a:ext cx="2249715" cy="856343"/>
          </a:xfrm>
          <a:prstGeom prst="wedgeEllipseCallout">
            <a:avLst>
              <a:gd name="adj1" fmla="val -25349"/>
              <a:gd name="adj2" fmla="val 111653"/>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Design Matrix</a:t>
            </a:r>
            <a:endParaRPr lang="en-US" dirty="0">
              <a:solidFill>
                <a:schemeClr val="tx1">
                  <a:lumMod val="75000"/>
                  <a:lumOff val="25000"/>
                </a:schemeClr>
              </a:solidFill>
            </a:endParaRPr>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3" y="1022095"/>
                <a:ext cx="11009293" cy="2111143"/>
              </a:xfrm>
            </p:spPr>
            <p:txBody>
              <a:bodyPr/>
              <a:lstStyle/>
              <a:p>
                <a:r>
                  <a:rPr lang="en-US" sz="2400" dirty="0" smtClean="0"/>
                  <a:t>We can generalize polynomial models:</a:t>
                </a:r>
              </a:p>
              <a:p>
                <a:pPr marL="457200" indent="-457200">
                  <a:buFont typeface="+mj-lt"/>
                  <a:buAutoNum type="arabicPeriod"/>
                </a:pPr>
                <a:r>
                  <a:rPr lang="en-US" sz="2400" dirty="0" smtClean="0"/>
                  <a:t>consider </a:t>
                </a:r>
                <a:r>
                  <a:rPr lang="en-US" sz="2400" dirty="0"/>
                  <a:t>polynomial models with multiple predictor</a:t>
                </a:r>
                <a:r>
                  <a:rPr lang="en-US" sz="2400" dirty="0" smtClean="0"/>
                  <a:t>s </a:t>
                </a:r>
                <a14:m>
                  <m:oMath xmlns:m="http://schemas.openxmlformats.org/officeDocument/2006/math">
                    <m:d>
                      <m:dPr>
                        <m:begChr m:val="{"/>
                        <m:endChr m:val="}"/>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 …,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𝑗</m:t>
                            </m:r>
                          </m:sub>
                        </m:sSub>
                      </m:e>
                    </m:d>
                    <m:r>
                      <a:rPr lang="en-US" sz="2400" b="0" i="1" smtClean="0">
                        <a:latin typeface="Cambria Math" charset="0"/>
                      </a:rPr>
                      <m:t>:</m:t>
                    </m:r>
                  </m:oMath>
                </a14:m>
                <a:endParaRPr lang="en-US" sz="2400" b="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smtClean="0"/>
                  <a:t>consider </a:t>
                </a:r>
                <a:r>
                  <a:rPr lang="en-US" sz="2400" dirty="0"/>
                  <a:t>polynomial models with multiple </a:t>
                </a:r>
                <a:r>
                  <a:rPr lang="en-US" sz="2400" dirty="0" smtClean="0"/>
                  <a:t>predictors </a:t>
                </a:r>
                <a14:m>
                  <m:oMath xmlns:m="http://schemas.openxmlformats.org/officeDocument/2006/math">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e>
                    </m:d>
                  </m:oMath>
                </a14:m>
                <a:r>
                  <a:rPr lang="en-US" sz="2400" dirty="0" smtClean="0"/>
                  <a:t> </a:t>
                </a:r>
                <a:r>
                  <a:rPr lang="en-US" sz="2400" dirty="0"/>
                  <a:t> </a:t>
                </a:r>
                <a:r>
                  <a:rPr lang="en-US" sz="2400" dirty="0" smtClean="0"/>
                  <a:t>and </a:t>
                </a:r>
                <a:r>
                  <a:rPr lang="en-US" sz="2400" dirty="0"/>
                  <a:t>cross terms:</a:t>
                </a:r>
              </a:p>
              <a:p>
                <a:endParaRPr lang="en-US" sz="2400" b="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3" y="1022095"/>
                <a:ext cx="11009293" cy="2111143"/>
              </a:xfrm>
              <a:blipFill rotWithShape="0">
                <a:blip r:embed="rId2"/>
                <a:stretch>
                  <a:fillRect l="-886" t="-2312" b="-945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8" name="Picture 7"/>
          <p:cNvPicPr>
            <a:picLocks noChangeAspect="1"/>
          </p:cNvPicPr>
          <p:nvPr/>
        </p:nvPicPr>
        <p:blipFill>
          <a:blip r:embed="rId3"/>
          <a:stretch>
            <a:fillRect/>
          </a:stretch>
        </p:blipFill>
        <p:spPr>
          <a:xfrm>
            <a:off x="3226560" y="4638221"/>
            <a:ext cx="6223000" cy="1587500"/>
          </a:xfrm>
          <a:prstGeom prst="rect">
            <a:avLst/>
          </a:prstGeom>
        </p:spPr>
      </p:pic>
      <p:pic>
        <p:nvPicPr>
          <p:cNvPr id="9" name="Picture 8"/>
          <p:cNvPicPr>
            <a:picLocks noChangeAspect="1"/>
          </p:cNvPicPr>
          <p:nvPr/>
        </p:nvPicPr>
        <p:blipFill>
          <a:blip r:embed="rId4"/>
          <a:stretch>
            <a:fillRect/>
          </a:stretch>
        </p:blipFill>
        <p:spPr>
          <a:xfrm>
            <a:off x="3422650" y="1915948"/>
            <a:ext cx="5499100" cy="2146300"/>
          </a:xfrm>
          <a:prstGeom prst="rect">
            <a:avLst/>
          </a:prstGeom>
        </p:spPr>
      </p:pic>
    </p:spTree>
    <p:extLst>
      <p:ext uri="{BB962C8B-B14F-4D97-AF65-F5344CB8AC3E}">
        <p14:creationId xmlns:p14="http://schemas.microsoft.com/office/powerpoint/2010/main" val="57207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a:t>
            </a:r>
            <a:r>
              <a:rPr lang="en-US" dirty="0" smtClean="0"/>
              <a:t>Regression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3" cy="2111143"/>
              </a:xfrm>
            </p:spPr>
            <p:txBody>
              <a:bodyPr/>
              <a:lstStyle/>
              <a:p>
                <a:endParaRPr lang="en-US" sz="2400" b="0" dirty="0" smtClean="0"/>
              </a:p>
              <a:p>
                <a:r>
                  <a:rPr lang="en-US" sz="2400" dirty="0" smtClean="0"/>
                  <a:t>In each case, we consider each term </a:t>
                </a:r>
                <a14:m>
                  <m:oMath xmlns:m="http://schemas.openxmlformats.org/officeDocument/2006/math">
                    <m:sSubSup>
                      <m:sSubSupPr>
                        <m:ctrlPr>
                          <a:rPr lang="en-US" sz="2400" b="0" i="1" smtClean="0">
                            <a:latin typeface="Cambria Math" charset="0"/>
                          </a:rPr>
                        </m:ctrlPr>
                      </m:sSubSupPr>
                      <m:e>
                        <m:r>
                          <a:rPr lang="en-US" sz="2400" b="0" i="1" smtClean="0">
                            <a:latin typeface="Cambria Math" charset="0"/>
                          </a:rPr>
                          <m:t>𝑥</m:t>
                        </m:r>
                      </m:e>
                      <m:sub>
                        <m:r>
                          <a:rPr lang="en-US" sz="2400" b="0" i="1" smtClean="0">
                            <a:latin typeface="Cambria Math" charset="0"/>
                          </a:rPr>
                          <m:t>𝑗</m:t>
                        </m:r>
                      </m:sub>
                      <m:sup>
                        <m:r>
                          <a:rPr lang="en-US" sz="2400" b="0" i="1" smtClean="0">
                            <a:latin typeface="Cambria Math" charset="0"/>
                          </a:rPr>
                          <m:t>𝑚</m:t>
                        </m:r>
                      </m:sup>
                    </m:sSubSup>
                    <m:r>
                      <a:rPr lang="en-US" sz="2400" i="1">
                        <a:latin typeface="Cambria Math" charset="0"/>
                      </a:rPr>
                      <m:t>, </m:t>
                    </m:r>
                    <m:r>
                      <a:rPr lang="en-US" sz="2400" b="0" i="0" smtClean="0">
                        <a:latin typeface="Cambria Math" charset="0"/>
                      </a:rPr>
                      <m:t> </m:t>
                    </m:r>
                  </m:oMath>
                </a14:m>
                <a:r>
                  <a:rPr lang="en-US" sz="2400" dirty="0" smtClean="0"/>
                  <a:t>and each cross term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i="1">
                            <a:latin typeface="Cambria Math" charset="0"/>
                          </a:rPr>
                          <m:t>1</m:t>
                        </m:r>
                      </m:sub>
                    </m:sSub>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i="1">
                        <a:latin typeface="Cambria Math" charset="0"/>
                      </a:rPr>
                      <m:t>, </m:t>
                    </m:r>
                  </m:oMath>
                </a14:m>
                <a:r>
                  <a:rPr lang="en-US" sz="2400" dirty="0" smtClean="0"/>
                  <a:t>as a unique predictor and apply linear regression:</a:t>
                </a:r>
              </a:p>
              <a:p>
                <a:endParaRPr lang="en-US" sz="2400" dirty="0"/>
              </a:p>
              <a:p>
                <a:endParaRPr lang="en-US" sz="2400" b="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2111143"/>
              </a:xfrm>
              <a:blipFill rotWithShape="0">
                <a:blip r:embed="rId2"/>
                <a:stretch>
                  <a:fillRect l="-886"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7" name="Picture 6"/>
          <p:cNvPicPr>
            <a:picLocks noChangeAspect="1"/>
          </p:cNvPicPr>
          <p:nvPr/>
        </p:nvPicPr>
        <p:blipFill>
          <a:blip r:embed="rId3"/>
          <a:stretch>
            <a:fillRect/>
          </a:stretch>
        </p:blipFill>
        <p:spPr>
          <a:xfrm>
            <a:off x="3347042" y="3581400"/>
            <a:ext cx="6350000" cy="782320"/>
          </a:xfrm>
          <a:prstGeom prst="rect">
            <a:avLst/>
          </a:prstGeom>
        </p:spPr>
      </p:pic>
      <p:pic>
        <p:nvPicPr>
          <p:cNvPr id="9" name="Picture 8">
            <a:extLst>
              <a:ext uri="{FF2B5EF4-FFF2-40B4-BE49-F238E27FC236}">
                <a16:creationId xmlns:a16="http://schemas.microsoft.com/office/drawing/2014/main" xmlns="" id="{4E01339A-4E42-7B48-B64A-A9E10AC181A2}"/>
              </a:ext>
            </a:extLst>
          </p:cNvPr>
          <p:cNvPicPr>
            <a:picLocks noChangeAspect="1"/>
          </p:cNvPicPr>
          <p:nvPr/>
        </p:nvPicPr>
        <p:blipFill>
          <a:blip r:embed="rId4"/>
          <a:stretch>
            <a:fillRect/>
          </a:stretch>
        </p:blipFill>
        <p:spPr>
          <a:xfrm>
            <a:off x="4397703" y="4778691"/>
            <a:ext cx="3548994" cy="451317"/>
          </a:xfrm>
          <a:prstGeom prst="rect">
            <a:avLst/>
          </a:prstGeom>
        </p:spPr>
      </p:pic>
    </p:spTree>
    <p:extLst>
      <p:ext uri="{BB962C8B-B14F-4D97-AF65-F5344CB8AC3E}">
        <p14:creationId xmlns:p14="http://schemas.microsoft.com/office/powerpoint/2010/main" val="2110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
        <p:nvSpPr>
          <p:cNvPr id="5" name="Content Placeholder 2">
            <a:extLst>
              <a:ext uri="{FF2B5EF4-FFF2-40B4-BE49-F238E27FC236}">
                <a16:creationId xmlns:a16="http://schemas.microsoft.com/office/drawing/2014/main" xmlns:a14="http://schemas.microsoft.com/office/drawing/2010/main" xmlns:mc="http://schemas.openxmlformats.org/markup-compatibility/2006" xmlns=""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2400" dirty="0" smtClean="0"/>
              <a:t>Multiple </a:t>
            </a:r>
            <a:r>
              <a:rPr lang="en-US" sz="2400" dirty="0"/>
              <a:t>Linear Regression: </a:t>
            </a:r>
          </a:p>
          <a:p>
            <a:pPr marL="1200120" lvl="1" indent="-457200">
              <a:spcBef>
                <a:spcPts val="0"/>
              </a:spcBef>
              <a:spcAft>
                <a:spcPts val="600"/>
              </a:spcAft>
              <a:buFont typeface="Arial" charset="0"/>
              <a:buChar char="•"/>
            </a:pPr>
            <a:r>
              <a:rPr lang="en-US" sz="2000" dirty="0" smtClean="0"/>
              <a:t>Collinearity</a:t>
            </a:r>
            <a:endParaRPr lang="en-US" sz="2000" dirty="0"/>
          </a:p>
          <a:p>
            <a:pPr marL="1200120" lvl="1" indent="-457200">
              <a:spcBef>
                <a:spcPts val="0"/>
              </a:spcBef>
              <a:spcAft>
                <a:spcPts val="600"/>
              </a:spcAft>
              <a:buFont typeface="Arial" charset="0"/>
              <a:buChar char="•"/>
            </a:pPr>
            <a:r>
              <a:rPr lang="en-US" sz="2000" dirty="0" smtClean="0"/>
              <a:t>Hypothesis Testing</a:t>
            </a:r>
          </a:p>
          <a:p>
            <a:pPr marL="1200120" lvl="1" indent="-457200">
              <a:spcBef>
                <a:spcPts val="0"/>
              </a:spcBef>
              <a:spcAft>
                <a:spcPts val="600"/>
              </a:spcAft>
              <a:buFont typeface="Arial" charset="0"/>
              <a:buChar char="•"/>
            </a:pPr>
            <a:r>
              <a:rPr lang="en-US" sz="2000" dirty="0" smtClean="0"/>
              <a:t>Categorical Predictors</a:t>
            </a:r>
            <a:endParaRPr lang="en-US" sz="2000" dirty="0"/>
          </a:p>
          <a:p>
            <a:pPr marL="1200120" lvl="1" indent="-457200">
              <a:spcBef>
                <a:spcPts val="0"/>
              </a:spcBef>
              <a:spcAft>
                <a:spcPts val="1200"/>
              </a:spcAft>
              <a:buFont typeface="Arial" charset="0"/>
              <a:buChar char="•"/>
            </a:pPr>
            <a:r>
              <a:rPr lang="en-US" sz="2000" dirty="0" smtClean="0"/>
              <a:t>Interaction </a:t>
            </a:r>
            <a:r>
              <a:rPr lang="en-US" sz="2000" dirty="0"/>
              <a:t>Terms</a:t>
            </a:r>
          </a:p>
          <a:p>
            <a:pPr>
              <a:spcBef>
                <a:spcPts val="0"/>
              </a:spcBef>
            </a:pPr>
            <a:r>
              <a:rPr lang="en-US" sz="2400" dirty="0"/>
              <a:t>Polynomial </a:t>
            </a:r>
            <a:r>
              <a:rPr lang="en-US" sz="2400" dirty="0" smtClean="0"/>
              <a:t>Regression</a:t>
            </a:r>
          </a:p>
          <a:p>
            <a:pPr>
              <a:spcBef>
                <a:spcPts val="0"/>
              </a:spcBef>
            </a:pPr>
            <a:r>
              <a:rPr lang="en-US" sz="2400" dirty="0" smtClean="0"/>
              <a:t>Generalized Polynomial Regression</a:t>
            </a:r>
          </a:p>
          <a:p>
            <a:pPr>
              <a:spcBef>
                <a:spcPts val="0"/>
              </a:spcBef>
            </a:pPr>
            <a:r>
              <a:rPr lang="en-US" sz="2400" dirty="0" smtClean="0"/>
              <a:t>Overfitting</a:t>
            </a:r>
          </a:p>
          <a:p>
            <a:pPr>
              <a:spcBef>
                <a:spcPts val="0"/>
              </a:spcBef>
            </a:pPr>
            <a:r>
              <a:rPr lang="en-US" sz="2400" dirty="0" smtClean="0"/>
              <a:t>Model Selection </a:t>
            </a:r>
          </a:p>
          <a:p>
            <a:pPr marL="1085820" lvl="1" indent="-342900">
              <a:spcBef>
                <a:spcPts val="0"/>
              </a:spcBef>
              <a:buFont typeface="Arial" charset="0"/>
              <a:buChar char="•"/>
            </a:pPr>
            <a:r>
              <a:rPr lang="en-US" sz="2000" dirty="0"/>
              <a:t>	</a:t>
            </a:r>
            <a:r>
              <a:rPr lang="en-US" sz="2000" dirty="0" smtClean="0"/>
              <a:t>Exhaustive Selection</a:t>
            </a:r>
          </a:p>
          <a:p>
            <a:pPr marL="1085820" lvl="1" indent="-342900">
              <a:spcBef>
                <a:spcPts val="0"/>
              </a:spcBef>
              <a:buFont typeface="Arial" charset="0"/>
              <a:buChar char="•"/>
            </a:pPr>
            <a:r>
              <a:rPr lang="en-US" sz="2000" dirty="0"/>
              <a:t>	</a:t>
            </a:r>
            <a:r>
              <a:rPr lang="en-US" sz="2000" dirty="0" smtClean="0"/>
              <a:t>Forward/Backward</a:t>
            </a:r>
          </a:p>
          <a:p>
            <a:pPr>
              <a:spcBef>
                <a:spcPts val="0"/>
              </a:spcBef>
            </a:pPr>
            <a:r>
              <a:rPr lang="en-US" sz="2400" dirty="0" smtClean="0"/>
              <a:t>Cross Validation</a:t>
            </a:r>
            <a:endParaRPr lang="en-US" sz="2400" dirty="0" smtClean="0"/>
          </a:p>
          <a:p>
            <a:pPr>
              <a:spcBef>
                <a:spcPts val="0"/>
              </a:spcBef>
            </a:pPr>
            <a:r>
              <a:rPr lang="en-US" sz="2400" dirty="0" smtClean="0"/>
              <a:t>AIC and MLE</a:t>
            </a:r>
            <a:r>
              <a:rPr lang="en-US" sz="2400" dirty="0"/>
              <a:t>	</a:t>
            </a:r>
            <a:endParaRPr lang="en-US" sz="2400" dirty="0"/>
          </a:p>
          <a:p>
            <a:pPr>
              <a:spcBef>
                <a:spcPts val="672"/>
              </a:spcBef>
              <a:spcAft>
                <a:spcPts val="1200"/>
              </a:spcAft>
            </a:pPr>
            <a:endParaRPr lang="en-US" sz="2000" b="1" dirty="0"/>
          </a:p>
          <a:p>
            <a:pPr>
              <a:spcBef>
                <a:spcPts val="672"/>
              </a:spcBef>
              <a:spcAft>
                <a:spcPts val="1200"/>
              </a:spcAft>
            </a:pPr>
            <a:endParaRPr lang="en-US" sz="2000" b="1" dirty="0"/>
          </a:p>
          <a:p>
            <a:pPr>
              <a:spcBef>
                <a:spcPts val="672"/>
              </a:spcBef>
              <a:spcAft>
                <a:spcPts val="1200"/>
              </a:spcAft>
            </a:pPr>
            <a:endParaRPr lang="en-US" sz="2000" b="1" dirty="0"/>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pPr>
              <a:spcAft>
                <a:spcPts val="600"/>
              </a:spcAft>
            </a:pPr>
            <a:r>
              <a:rPr lang="en-US" sz="2400" dirty="0"/>
              <a:t>A strong motivation for performing model selection is to avoid </a:t>
            </a:r>
            <a:r>
              <a:rPr lang="en-US" sz="2400" b="1" dirty="0"/>
              <a:t>overfitting</a:t>
            </a:r>
            <a:r>
              <a:rPr lang="en-US" sz="2400" dirty="0"/>
              <a:t>, which we </a:t>
            </a:r>
            <a:r>
              <a:rPr lang="en-US" sz="2400" dirty="0" smtClean="0"/>
              <a:t>can </a:t>
            </a:r>
            <a:r>
              <a:rPr lang="en-US" sz="2400" dirty="0"/>
              <a:t>happen when: </a:t>
            </a:r>
          </a:p>
          <a:p>
            <a:pPr marL="342900" indent="-342900">
              <a:buFont typeface="Arial" charset="0"/>
              <a:buChar char="•"/>
            </a:pPr>
            <a:r>
              <a:rPr lang="en-US" sz="2400" dirty="0"/>
              <a:t>there are too many predictors:</a:t>
            </a:r>
          </a:p>
          <a:p>
            <a:pPr marL="1085820" lvl="1" indent="-342900">
              <a:buFont typeface="Arial" charset="0"/>
              <a:buChar char="•"/>
            </a:pPr>
            <a:r>
              <a:rPr lang="en-US" dirty="0"/>
              <a:t>the feature space has high dimensionality</a:t>
            </a:r>
          </a:p>
          <a:p>
            <a:pPr marL="1085820" lvl="1" indent="-342900">
              <a:buFont typeface="Arial" charset="0"/>
              <a:buChar char="•"/>
            </a:pPr>
            <a:r>
              <a:rPr lang="en-US" dirty="0"/>
              <a:t>the polynomial degree is too high</a:t>
            </a:r>
          </a:p>
          <a:p>
            <a:pPr marL="1085820" lvl="1" indent="-342900">
              <a:buFont typeface="Arial" charset="0"/>
              <a:buChar char="•"/>
            </a:pPr>
            <a:r>
              <a:rPr lang="en-US" dirty="0"/>
              <a:t>too many cross terms are considered</a:t>
            </a:r>
          </a:p>
          <a:p>
            <a:pPr marL="342900" indent="-342900">
              <a:buFont typeface="Arial" charset="0"/>
              <a:buChar char="•"/>
            </a:pPr>
            <a:r>
              <a:rPr lang="en-US" sz="2400" dirty="0"/>
              <a:t>the coefficients values are too extreme</a:t>
            </a:r>
          </a:p>
          <a:p>
            <a:endParaRPr lang="en-US" sz="2400" dirty="0"/>
          </a:p>
          <a:p>
            <a:endParaRPr lang="en-US" sz="2400" dirty="0"/>
          </a:p>
        </p:txBody>
      </p:sp>
    </p:spTree>
    <p:extLst>
      <p:ext uri="{BB962C8B-B14F-4D97-AF65-F5344CB8AC3E}">
        <p14:creationId xmlns:p14="http://schemas.microsoft.com/office/powerpoint/2010/main" val="13432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7326767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Tree>
    <p:extLst>
      <p:ext uri="{BB962C8B-B14F-4D97-AF65-F5344CB8AC3E}">
        <p14:creationId xmlns:p14="http://schemas.microsoft.com/office/powerpoint/2010/main" val="10014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564475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8809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629286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667706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79513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solidFill>
                  <a:schemeClr val="bg1"/>
                </a:solidFill>
              </a:rPr>
              <a:t>Overfitting</a:t>
            </a:r>
            <a:endParaRPr lang="en-US" dirty="0">
              <a:solidFill>
                <a:schemeClr val="bg1"/>
              </a:solidFill>
            </a:endParaRPr>
          </a:p>
        </p:txBody>
      </p:sp>
      <p:sp>
        <p:nvSpPr>
          <p:cNvPr id="4" name="Content Placeholder 2"/>
          <p:cNvSpPr>
            <a:spLocks noGrp="1"/>
          </p:cNvSpPr>
          <p:nvPr>
            <p:ph idx="1"/>
          </p:nvPr>
        </p:nvSpPr>
        <p:spPr>
          <a:xfrm>
            <a:off x="833415" y="1588914"/>
            <a:ext cx="10327008" cy="4268550"/>
          </a:xfrm>
          <a:solidFill>
            <a:schemeClr val="bg1">
              <a:lumMod val="85000"/>
            </a:schemeClr>
          </a:solidFill>
          <a:effectLst/>
        </p:spPr>
        <p:txBody>
          <a:bodyPr/>
          <a:lstStyle/>
          <a:p>
            <a:pPr>
              <a:spcAft>
                <a:spcPts val="3000"/>
              </a:spcAft>
            </a:pPr>
            <a:r>
              <a:rPr lang="en-US" sz="3200" b="1" dirty="0" smtClean="0"/>
              <a:t>Definition</a:t>
            </a:r>
          </a:p>
          <a:p>
            <a:pPr>
              <a:spcAft>
                <a:spcPts val="3000"/>
              </a:spcAft>
            </a:pPr>
            <a:r>
              <a:rPr lang="en-US" b="1" i="1" dirty="0" smtClean="0"/>
              <a:t>Overfitting</a:t>
            </a:r>
            <a:r>
              <a:rPr lang="en-US" dirty="0" smtClean="0"/>
              <a:t> is </a:t>
            </a:r>
            <a:r>
              <a:rPr lang="en-US" dirty="0"/>
              <a:t>the phenomenon where  the model is unnecessarily complex, in the sense that portions of the model captures the random noise in the observation, rather than the relationship between predictor(s) and response. </a:t>
            </a:r>
            <a:endParaRPr lang="en-US" dirty="0" smtClean="0"/>
          </a:p>
          <a:p>
            <a:pPr>
              <a:spcAft>
                <a:spcPts val="3000"/>
              </a:spcAft>
            </a:pPr>
            <a:r>
              <a:rPr lang="en-US" dirty="0" smtClean="0"/>
              <a:t>Overfitting causes </a:t>
            </a:r>
            <a:r>
              <a:rPr lang="en-US" dirty="0"/>
              <a:t>the model to lose predictive power on new </a:t>
            </a:r>
            <a:r>
              <a:rPr lang="en-US" dirty="0" smtClean="0"/>
              <a:t>data.</a:t>
            </a:r>
            <a:endParaRPr lang="en-US" dirty="0"/>
          </a:p>
        </p:txBody>
      </p:sp>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745231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961" y="542718"/>
            <a:ext cx="6188970" cy="5161282"/>
          </a:xfrm>
        </p:spPr>
      </p:pic>
      <p:sp>
        <p:nvSpPr>
          <p:cNvPr id="3" name="Slide Number Placeholder 2"/>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852907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961150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Exhaustive Selection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smtClean="0"/>
                  <a:t>To find the optimal subset of predictors for modeling a response variable</a:t>
                </a:r>
                <a:r>
                  <a:rPr lang="en-US" sz="2400" dirty="0"/>
                  <a:t>, we </a:t>
                </a:r>
                <a:r>
                  <a:rPr lang="en-US" sz="2400" dirty="0" smtClean="0"/>
                  <a:t>can: </a:t>
                </a:r>
                <a:endParaRPr lang="en-US" sz="2400" dirty="0"/>
              </a:p>
              <a:p>
                <a:pPr marL="342900" indent="-342900">
                  <a:spcAft>
                    <a:spcPts val="1200"/>
                  </a:spcAft>
                  <a:buFont typeface="Arial" charset="0"/>
                  <a:buChar char="•"/>
                </a:pPr>
                <a:r>
                  <a:rPr lang="en-US" sz="2400" dirty="0" smtClean="0"/>
                  <a:t>compute </a:t>
                </a:r>
                <a:r>
                  <a:rPr lang="en-US" sz="2400" dirty="0"/>
                  <a:t>all possible subsets </a:t>
                </a:r>
                <a:r>
                  <a:rPr lang="en-US" sz="2400" dirty="0" smtClean="0"/>
                  <a:t>of </a:t>
                </a:r>
                <a14:m>
                  <m:oMath xmlns:m="http://schemas.openxmlformats.org/officeDocument/2006/math">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𝐽</m:t>
                        </m:r>
                      </m:sub>
                    </m:sSub>
                    <m:r>
                      <a:rPr lang="en-US" sz="2400" b="0" i="1" smtClean="0">
                        <a:latin typeface="Cambria Math" charset="0"/>
                      </a:rPr>
                      <m:t>}</m:t>
                    </m:r>
                  </m:oMath>
                </a14:m>
                <a:r>
                  <a:rPr lang="en-US" sz="2400" dirty="0" smtClean="0"/>
                  <a:t> </a:t>
                </a:r>
              </a:p>
              <a:p>
                <a:pPr marL="342900" indent="-342900">
                  <a:spcAft>
                    <a:spcPts val="1200"/>
                  </a:spcAft>
                  <a:buFont typeface="Arial" charset="0"/>
                  <a:buChar char="•"/>
                </a:pPr>
                <a:r>
                  <a:rPr lang="en-US" sz="2400" dirty="0" smtClean="0"/>
                  <a:t>evaluate </a:t>
                </a:r>
                <a:r>
                  <a:rPr lang="en-US" sz="2400" dirty="0"/>
                  <a:t>all the models constructed from the </a:t>
                </a:r>
                <a:r>
                  <a:rPr lang="en-US" sz="2400" dirty="0" smtClean="0"/>
                  <a:t> subsets of</a:t>
                </a:r>
                <a:r>
                  <a:rPr lang="en-US" sz="2400" dirty="0"/>
                  <a:t>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m:t>
                    </m:r>
                  </m:oMath>
                </a14:m>
                <a:r>
                  <a:rPr lang="en-US" sz="2400" dirty="0" smtClean="0"/>
                  <a:t>, </a:t>
                </a:r>
                <a:endParaRPr lang="en-US" sz="2400" dirty="0"/>
              </a:p>
              <a:p>
                <a:pPr marL="342900" indent="-342900">
                  <a:spcAft>
                    <a:spcPts val="1200"/>
                  </a:spcAft>
                  <a:buFont typeface="Arial" charset="0"/>
                  <a:buChar char="•"/>
                </a:pPr>
                <a:r>
                  <a:rPr lang="en-US" sz="2400" dirty="0" smtClean="0"/>
                  <a:t>find </a:t>
                </a:r>
                <a:r>
                  <a:rPr lang="en-US" sz="2400" dirty="0"/>
                  <a:t>the model that optimizes some metric. </a:t>
                </a:r>
                <a:endParaRPr lang="en-US" sz="2400" dirty="0"/>
              </a:p>
              <a:p>
                <a:pPr>
                  <a:spcAft>
                    <a:spcPts val="1200"/>
                  </a:spcAft>
                </a:pPr>
                <a:r>
                  <a:rPr lang="en-US" sz="2400" dirty="0"/>
                  <a:t>While straightforward, </a:t>
                </a:r>
                <a:r>
                  <a:rPr lang="en-US" sz="2400" b="1" i="1" dirty="0"/>
                  <a:t>exhaustive selection </a:t>
                </a:r>
                <a:r>
                  <a:rPr lang="en-US" sz="2400" dirty="0"/>
                  <a:t>is computationally infeasible, since </a:t>
                </a:r>
                <a14:m>
                  <m:oMath xmlns:m="http://schemas.openxmlformats.org/officeDocument/2006/math">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 </m:t>
                    </m:r>
                  </m:oMath>
                </a14:m>
                <a:r>
                  <a:rPr lang="en-US" sz="2400" dirty="0" smtClean="0"/>
                  <a:t> has </a:t>
                </a:r>
                <a14:m>
                  <m:oMath xmlns:m="http://schemas.openxmlformats.org/officeDocument/2006/math">
                    <m:sSup>
                      <m:sSupPr>
                        <m:ctrlPr>
                          <a:rPr lang="en-US" sz="2400" b="0" i="1" smtClean="0">
                            <a:latin typeface="Cambria Math" charset="0"/>
                          </a:rPr>
                        </m:ctrlPr>
                      </m:sSupPr>
                      <m:e>
                        <m:r>
                          <a:rPr lang="en-US" sz="2400" b="0" i="0" smtClean="0">
                            <a:latin typeface="Cambria Math" charset="0"/>
                          </a:rPr>
                          <m:t>2</m:t>
                        </m:r>
                      </m:e>
                      <m:sup>
                        <m:r>
                          <a:rPr lang="en-US" sz="2400" b="0" i="1" smtClean="0">
                            <a:latin typeface="Cambria Math" charset="0"/>
                          </a:rPr>
                          <m:t>𝐽</m:t>
                        </m:r>
                      </m:sup>
                    </m:sSup>
                  </m:oMath>
                </a14:m>
                <a:r>
                  <a:rPr lang="en-US" sz="2400" dirty="0"/>
                  <a:t> number of possible subsets. </a:t>
                </a:r>
                <a:endParaRPr lang="en-US" sz="2400" dirty="0"/>
              </a:p>
              <a:p>
                <a:pPr>
                  <a:spcAft>
                    <a:spcPts val="1200"/>
                  </a:spcAft>
                </a:pPr>
                <a:r>
                  <a:rPr lang="en-US" sz="2400" dirty="0"/>
                  <a:t>Instead, we will consider methods that iteratively build the optimal set of predictors.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b="-1239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447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mc:Choice xmlns:a14="http://schemas.microsoft.com/office/drawing/2010/main" Requires="a14">
          <p:sp>
            <p:nvSpPr>
              <p:cNvPr id="3" name="Rectangle 2"/>
              <p:cNvSpPr/>
              <p:nvPr/>
            </p:nvSpPr>
            <p:spPr>
              <a:xfrm>
                <a:off x="848139" y="983807"/>
                <a:ext cx="10204174" cy="5262979"/>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As we saw, </a:t>
                </a:r>
                <a:r>
                  <a:rPr lang="en-US" sz="2400" dirty="0">
                    <a:solidFill>
                      <a:schemeClr val="tx1">
                        <a:lumMod val="75000"/>
                        <a:lumOff val="25000"/>
                      </a:schemeClr>
                    </a:solidFill>
                    <a:latin typeface="Karla" charset="0"/>
                    <a:ea typeface="Karla" charset="0"/>
                    <a:cs typeface="Karla" charset="0"/>
                  </a:rPr>
                  <a:t>overfitting</a:t>
                </a:r>
                <a:r>
                  <a:rPr lang="en-US" sz="2400" dirty="0">
                    <a:solidFill>
                      <a:schemeClr val="tx1">
                        <a:lumMod val="75000"/>
                        <a:lumOff val="25000"/>
                      </a:schemeClr>
                    </a:solidFill>
                    <a:latin typeface="Karla" charset="0"/>
                    <a:ea typeface="Karla" charset="0"/>
                    <a:cs typeface="Karla" charset="0"/>
                  </a:rPr>
                  <a:t> can happen </a:t>
                </a:r>
                <a:r>
                  <a:rPr lang="en-US" sz="2400" dirty="0" smtClean="0">
                    <a:solidFill>
                      <a:schemeClr val="tx1">
                        <a:lumMod val="75000"/>
                        <a:lumOff val="25000"/>
                      </a:schemeClr>
                    </a:solidFill>
                    <a:latin typeface="Karla" charset="0"/>
                    <a:ea typeface="Karla" charset="0"/>
                    <a:cs typeface="Karla" charset="0"/>
                  </a:rPr>
                  <a:t>when:</a:t>
                </a:r>
              </a:p>
              <a:p>
                <a:pPr marL="342900" indent="-342900">
                  <a:buFont typeface="Arial" charset="0"/>
                  <a:buChar char="•"/>
                </a:pPr>
                <a:r>
                  <a:rPr lang="en-US" sz="2400" dirty="0">
                    <a:solidFill>
                      <a:schemeClr val="tx1">
                        <a:lumMod val="75000"/>
                        <a:lumOff val="25000"/>
                      </a:schemeClr>
                    </a:solidFill>
                    <a:latin typeface="Karla"/>
                    <a:cs typeface="Karla"/>
                  </a:rPr>
                  <a:t>there are too many predictors:</a:t>
                </a:r>
              </a:p>
              <a:p>
                <a:pPr marL="1085820" lvl="1" indent="-342900">
                  <a:buFont typeface="Arial" charset="0"/>
                  <a:buChar char="•"/>
                </a:pPr>
                <a:r>
                  <a:rPr lang="en-US" sz="2400" dirty="0">
                    <a:solidFill>
                      <a:schemeClr val="tx1">
                        <a:lumMod val="75000"/>
                        <a:lumOff val="25000"/>
                      </a:schemeClr>
                    </a:solidFill>
                    <a:latin typeface="Karla"/>
                    <a:cs typeface="Karla"/>
                  </a:rPr>
                  <a:t>the feature space has high dimensionality</a:t>
                </a:r>
              </a:p>
              <a:p>
                <a:pPr marL="1085820" lvl="1" indent="-342900">
                  <a:buFont typeface="Arial" charset="0"/>
                  <a:buChar char="•"/>
                </a:pPr>
                <a:r>
                  <a:rPr lang="en-US" sz="2400" dirty="0">
                    <a:solidFill>
                      <a:schemeClr val="tx1">
                        <a:lumMod val="75000"/>
                        <a:lumOff val="25000"/>
                      </a:schemeClr>
                    </a:solidFill>
                    <a:latin typeface="Karla"/>
                    <a:cs typeface="Karla"/>
                  </a:rPr>
                  <a:t>the polynomial degree is too high</a:t>
                </a:r>
              </a:p>
              <a:p>
                <a:pPr marL="1085820" lvl="1" indent="-342900">
                  <a:buFont typeface="Arial" charset="0"/>
                  <a:buChar char="•"/>
                </a:pPr>
                <a:r>
                  <a:rPr lang="en-US" sz="2400" dirty="0">
                    <a:solidFill>
                      <a:schemeClr val="tx1">
                        <a:lumMod val="75000"/>
                        <a:lumOff val="25000"/>
                      </a:schemeClr>
                    </a:solidFill>
                    <a:latin typeface="Karla"/>
                    <a:cs typeface="Karla"/>
                  </a:rPr>
                  <a:t>too many cross terms are considered</a:t>
                </a:r>
              </a:p>
              <a:p>
                <a:pPr marL="342900" indent="-342900">
                  <a:buFont typeface="Arial" charset="0"/>
                  <a:buChar char="•"/>
                </a:pPr>
                <a:r>
                  <a:rPr lang="en-US" sz="2400" dirty="0">
                    <a:solidFill>
                      <a:schemeClr val="tx1">
                        <a:lumMod val="75000"/>
                        <a:lumOff val="25000"/>
                      </a:schemeClr>
                    </a:solidFill>
                    <a:latin typeface="Karla"/>
                    <a:cs typeface="Karla"/>
                  </a:rPr>
                  <a:t>the coefficients values are too extreme</a:t>
                </a:r>
              </a:p>
              <a:p>
                <a:endParaRPr lang="en-US" sz="2400" dirty="0">
                  <a:solidFill>
                    <a:schemeClr val="tx1">
                      <a:lumMod val="75000"/>
                      <a:lumOff val="25000"/>
                    </a:schemeClr>
                  </a:solidFill>
                  <a:latin typeface="Karla" charset="0"/>
                  <a:ea typeface="Karla" charset="0"/>
                  <a:cs typeface="Karla" charset="0"/>
                </a:endParaRPr>
              </a:p>
              <a:p>
                <a:r>
                  <a:rPr lang="en-US" sz="2400" b="1" u="sng" dirty="0" smtClean="0">
                    <a:solidFill>
                      <a:schemeClr val="tx1">
                        <a:lumMod val="75000"/>
                        <a:lumOff val="25000"/>
                      </a:schemeClr>
                    </a:solidFill>
                    <a:latin typeface="Karla" charset="0"/>
                    <a:ea typeface="Karla" charset="0"/>
                    <a:cs typeface="Karla" charset="0"/>
                  </a:rPr>
                  <a:t>A sign of overfitting </a:t>
                </a:r>
                <a:r>
                  <a:rPr lang="en-US" sz="2400" dirty="0" smtClean="0">
                    <a:solidFill>
                      <a:schemeClr val="tx1">
                        <a:lumMod val="75000"/>
                        <a:lumOff val="25000"/>
                      </a:schemeClr>
                    </a:solidFill>
                    <a:latin typeface="Karla" charset="0"/>
                    <a:ea typeface="Karla" charset="0"/>
                    <a:cs typeface="Karla" charset="0"/>
                  </a:rPr>
                  <a:t>may be a high training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𝑅</m:t>
                        </m:r>
                      </m:e>
                      <m:sup>
                        <m:r>
                          <a:rPr lang="en-US" sz="2400" b="0" i="1" smtClean="0">
                            <a:solidFill>
                              <a:schemeClr val="tx1">
                                <a:lumMod val="75000"/>
                                <a:lumOff val="25000"/>
                              </a:schemeClr>
                            </a:solidFill>
                            <a:latin typeface="Cambria Math" charset="0"/>
                            <a:ea typeface="Karla" charset="0"/>
                            <a:cs typeface="Karla" charset="0"/>
                          </a:rPr>
                          <m:t>2</m:t>
                        </m:r>
                      </m:sup>
                    </m:sSup>
                  </m:oMath>
                </a14:m>
                <a:r>
                  <a:rPr lang="en-US" sz="2400" dirty="0" smtClean="0">
                    <a:solidFill>
                      <a:schemeClr val="tx1">
                        <a:lumMod val="75000"/>
                        <a:lumOff val="25000"/>
                      </a:schemeClr>
                    </a:solidFill>
                    <a:latin typeface="Karla" charset="0"/>
                    <a:ea typeface="Karla" charset="0"/>
                    <a:cs typeface="Karla" charset="0"/>
                  </a:rPr>
                  <a:t> or </a:t>
                </a:r>
                <a:r>
                  <a:rPr lang="en-US" sz="2400" dirty="0">
                    <a:solidFill>
                      <a:schemeClr val="tx1">
                        <a:lumMod val="75000"/>
                        <a:lumOff val="25000"/>
                      </a:schemeClr>
                    </a:solidFill>
                    <a:latin typeface="Karla" charset="0"/>
                    <a:ea typeface="Karla" charset="0"/>
                    <a:cs typeface="Karla" charset="0"/>
                  </a:rPr>
                  <a:t>low </a:t>
                </a:r>
                <a:r>
                  <a:rPr lang="en-US" sz="2400" dirty="0" smtClean="0">
                    <a:solidFill>
                      <a:schemeClr val="tx1">
                        <a:lumMod val="75000"/>
                        <a:lumOff val="25000"/>
                      </a:schemeClr>
                    </a:solidFill>
                    <a:latin typeface="Karla" charset="0"/>
                    <a:ea typeface="Karla" charset="0"/>
                    <a:cs typeface="Karla" charset="0"/>
                  </a:rPr>
                  <a:t>MSE </a:t>
                </a:r>
                <a:r>
                  <a:rPr lang="en-US" sz="2400" dirty="0">
                    <a:solidFill>
                      <a:schemeClr val="tx1">
                        <a:lumMod val="75000"/>
                        <a:lumOff val="25000"/>
                      </a:schemeClr>
                    </a:solidFill>
                    <a:latin typeface="Karla" charset="0"/>
                    <a:ea typeface="Karla" charset="0"/>
                    <a:cs typeface="Karla" charset="0"/>
                  </a:rPr>
                  <a:t>and unexpectedly </a:t>
                </a:r>
                <a:r>
                  <a:rPr lang="en-US" sz="2400" dirty="0">
                    <a:solidFill>
                      <a:schemeClr val="tx1">
                        <a:lumMod val="75000"/>
                        <a:lumOff val="25000"/>
                      </a:schemeClr>
                    </a:solidFill>
                    <a:latin typeface="Karla"/>
                    <a:cs typeface="Karla"/>
                  </a:rPr>
                  <a:t>poor</a:t>
                </a:r>
                <a:r>
                  <a:rPr lang="en-US" sz="2400" dirty="0">
                    <a:solidFill>
                      <a:schemeClr val="tx1">
                        <a:lumMod val="75000"/>
                        <a:lumOff val="25000"/>
                      </a:schemeClr>
                    </a:solidFill>
                    <a:latin typeface="Karla" charset="0"/>
                    <a:ea typeface="Karla" charset="0"/>
                    <a:cs typeface="Karla" charset="0"/>
                  </a:rPr>
                  <a:t> testing performance. </a:t>
                </a:r>
              </a:p>
              <a:p>
                <a:endParaRPr lang="en-US" sz="2400" dirty="0" smtClean="0">
                  <a:solidFill>
                    <a:schemeClr val="tx1">
                      <a:lumMod val="75000"/>
                      <a:lumOff val="25000"/>
                    </a:schemeClr>
                  </a:solidFill>
                  <a:latin typeface="Karla" charset="0"/>
                  <a:ea typeface="Karla" charset="0"/>
                  <a:cs typeface="Karla" charset="0"/>
                </a:endParaRPr>
              </a:p>
              <a:p>
                <a:r>
                  <a:rPr lang="en-US" sz="2400" b="1" dirty="0" smtClean="0">
                    <a:solidFill>
                      <a:schemeClr val="tx1">
                        <a:lumMod val="75000"/>
                        <a:lumOff val="25000"/>
                      </a:schemeClr>
                    </a:solidFill>
                    <a:latin typeface="Karla" charset="0"/>
                    <a:ea typeface="Karla" charset="0"/>
                    <a:cs typeface="Karla" charset="0"/>
                  </a:rPr>
                  <a:t>Note</a:t>
                </a:r>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There is </a:t>
                </a:r>
                <a:r>
                  <a:rPr lang="en-US" sz="2400" dirty="0">
                    <a:solidFill>
                      <a:srgbClr val="C00000"/>
                    </a:solidFill>
                    <a:latin typeface="Karla" charset="0"/>
                    <a:ea typeface="Karla" charset="0"/>
                    <a:cs typeface="Karla" charset="0"/>
                  </a:rPr>
                  <a:t>no</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accurate test for overfitting and there is </a:t>
                </a:r>
                <a:r>
                  <a:rPr lang="en-US" sz="2400" dirty="0">
                    <a:solidFill>
                      <a:srgbClr val="C00000"/>
                    </a:solidFill>
                    <a:latin typeface="Karla" charset="0"/>
                    <a:ea typeface="Karla" charset="0"/>
                    <a:cs typeface="Karla" charset="0"/>
                  </a:rPr>
                  <a:t>not</a:t>
                </a:r>
                <a:r>
                  <a:rPr lang="en-US" sz="2400" dirty="0">
                    <a:solidFill>
                      <a:schemeClr val="tx1">
                        <a:lumMod val="75000"/>
                        <a:lumOff val="25000"/>
                      </a:schemeClr>
                    </a:solidFill>
                    <a:latin typeface="Karla" charset="0"/>
                    <a:ea typeface="Karla" charset="0"/>
                    <a:cs typeface="Karla" charset="0"/>
                  </a:rPr>
                  <a:t> a </a:t>
                </a:r>
                <a:r>
                  <a:rPr lang="en-US" sz="2400" dirty="0" smtClean="0">
                    <a:solidFill>
                      <a:schemeClr val="tx1">
                        <a:lumMod val="75000"/>
                        <a:lumOff val="25000"/>
                      </a:schemeClr>
                    </a:solidFill>
                    <a:latin typeface="Karla" charset="0"/>
                    <a:ea typeface="Karla" charset="0"/>
                    <a:cs typeface="Karla" charset="0"/>
                  </a:rPr>
                  <a:t>100% </a:t>
                </a:r>
                <a:r>
                  <a:rPr lang="en-US" sz="2400" dirty="0">
                    <a:solidFill>
                      <a:schemeClr val="tx1">
                        <a:lumMod val="75000"/>
                        <a:lumOff val="25000"/>
                      </a:schemeClr>
                    </a:solidFill>
                    <a:latin typeface="Karla" charset="0"/>
                    <a:ea typeface="Karla" charset="0"/>
                    <a:cs typeface="Karla" charset="0"/>
                  </a:rPr>
                  <a:t>effective way to prevent it. </a:t>
                </a:r>
                <a:r>
                  <a:rPr lang="en-US" sz="2400" dirty="0" smtClean="0">
                    <a:solidFill>
                      <a:schemeClr val="tx1">
                        <a:lumMod val="75000"/>
                        <a:lumOff val="25000"/>
                      </a:schemeClr>
                    </a:solidFill>
                    <a:latin typeface="Karla" charset="0"/>
                    <a:ea typeface="Karla" charset="0"/>
                    <a:cs typeface="Karla" charset="0"/>
                  </a:rPr>
                  <a:t>	Rather</a:t>
                </a:r>
                <a:r>
                  <a:rPr lang="en-US" sz="2400" dirty="0">
                    <a:solidFill>
                      <a:schemeClr val="tx1">
                        <a:lumMod val="75000"/>
                        <a:lumOff val="25000"/>
                      </a:schemeClr>
                    </a:solidFill>
                    <a:latin typeface="Karla" charset="0"/>
                    <a:ea typeface="Karla" charset="0"/>
                    <a:cs typeface="Karla" charset="0"/>
                  </a:rPr>
                  <a:t>, we may use multiple techniques in combination to prevent overfitting and various methods to detect it.</a:t>
                </a:r>
              </a:p>
            </p:txBody>
          </p:sp>
        </mc:Choice>
        <mc:Fallback>
          <p:sp>
            <p:nvSpPr>
              <p:cNvPr id="3" name="Rectangle 2"/>
              <p:cNvSpPr>
                <a:spLocks noRot="1" noChangeAspect="1" noMove="1" noResize="1" noEditPoints="1" noAdjustHandles="1" noChangeArrowheads="1" noChangeShapeType="1" noTextEdit="1"/>
              </p:cNvSpPr>
              <p:nvPr/>
            </p:nvSpPr>
            <p:spPr>
              <a:xfrm>
                <a:off x="848139" y="983807"/>
                <a:ext cx="10204174" cy="5262979"/>
              </a:xfrm>
              <a:prstGeom prst="rect">
                <a:avLst/>
              </a:prstGeom>
              <a:blipFill rotWithShape="0">
                <a:blip r:embed="rId2"/>
                <a:stretch>
                  <a:fillRect l="-896" t="-926" b="-1620"/>
                </a:stretch>
              </a:blipFill>
            </p:spPr>
            <p:txBody>
              <a:bodyPr/>
              <a:lstStyle/>
              <a:p>
                <a:r>
                  <a:rPr lang="en-US">
                    <a:noFill/>
                  </a:rPr>
                  <a:t> </a:t>
                </a:r>
              </a:p>
            </p:txBody>
          </p:sp>
        </mc:Fallback>
      </mc:AlternateContent>
    </p:spTree>
    <p:extLst>
      <p:ext uri="{BB962C8B-B14F-4D97-AF65-F5344CB8AC3E}">
        <p14:creationId xmlns:p14="http://schemas.microsoft.com/office/powerpoint/2010/main" val="35897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647885" y="983807"/>
            <a:ext cx="10327008" cy="2111143"/>
          </a:xfrm>
        </p:spPr>
        <p:txBody>
          <a:bodyPr/>
          <a:lstStyle/>
          <a:p>
            <a:pPr>
              <a:spcAft>
                <a:spcPts val="1200"/>
              </a:spcAft>
            </a:pPr>
            <a:r>
              <a:rPr lang="en-US" sz="2400" b="1" i="1" dirty="0"/>
              <a:t>Model selection </a:t>
            </a:r>
            <a:r>
              <a:rPr lang="en-US" sz="2400" dirty="0"/>
              <a:t>is the application of a principled method to determine the complexity of the model, e.g. choosing a subset of predictors, choosing the degree of the polynomial model etc. </a:t>
            </a:r>
            <a:endParaRPr lang="en-US" sz="2400" dirty="0"/>
          </a:p>
          <a:p>
            <a:pPr>
              <a:spcAft>
                <a:spcPts val="1200"/>
              </a:spcAft>
            </a:pPr>
            <a:r>
              <a:rPr lang="en-US" sz="2400" dirty="0"/>
              <a:t>Model selection typically consists of the following steps</a:t>
            </a:r>
            <a:r>
              <a:rPr lang="en-US" sz="2400" dirty="0" smtClean="0"/>
              <a:t>:</a:t>
            </a:r>
          </a:p>
          <a:p>
            <a:pPr marL="457200" indent="-457200">
              <a:spcAft>
                <a:spcPts val="1200"/>
              </a:spcAft>
              <a:buFont typeface="+mj-lt"/>
              <a:buAutoNum type="arabicPeriod"/>
            </a:pPr>
            <a:r>
              <a:rPr lang="en-US" sz="2400" dirty="0" smtClean="0"/>
              <a:t>split </a:t>
            </a:r>
            <a:r>
              <a:rPr lang="en-US" sz="2400" dirty="0"/>
              <a:t>the training set into two subsets: training and </a:t>
            </a:r>
            <a:r>
              <a:rPr lang="en-US" sz="2400" b="1" i="1" dirty="0" smtClean="0"/>
              <a:t>validation </a:t>
            </a:r>
            <a:endParaRPr lang="en-US" sz="2400" dirty="0"/>
          </a:p>
          <a:p>
            <a:pPr marL="457200" indent="-457200">
              <a:spcAft>
                <a:spcPts val="1200"/>
              </a:spcAft>
              <a:buFont typeface="+mj-lt"/>
              <a:buAutoNum type="arabicPeriod"/>
            </a:pPr>
            <a:r>
              <a:rPr lang="en-US" sz="2400" dirty="0" smtClean="0"/>
              <a:t>multiple models (e.g. polynomial models with different degrees) are fitted on the training set; each model is evaluated on the validation set selected testing set </a:t>
            </a:r>
          </a:p>
          <a:p>
            <a:pPr marL="457200" indent="-457200">
              <a:spcAft>
                <a:spcPts val="1200"/>
              </a:spcAft>
              <a:buFont typeface="+mj-lt"/>
              <a:buAutoNum type="arabicPeriod"/>
            </a:pPr>
            <a:r>
              <a:rPr lang="en-US" sz="2400" dirty="0"/>
              <a:t>t</a:t>
            </a:r>
            <a:r>
              <a:rPr lang="en-US" sz="2400" dirty="0" smtClean="0"/>
              <a:t>he model with the best validation performance is </a:t>
            </a:r>
            <a:r>
              <a:rPr lang="en-US" sz="2400" dirty="0"/>
              <a:t>selected </a:t>
            </a:r>
          </a:p>
          <a:p>
            <a:pPr marL="457200" indent="-457200">
              <a:spcAft>
                <a:spcPts val="1200"/>
              </a:spcAft>
              <a:buFont typeface="+mj-lt"/>
              <a:buAutoNum type="arabicPeriod"/>
            </a:pPr>
            <a:r>
              <a:rPr lang="en-US" sz="2400" dirty="0"/>
              <a:t>t</a:t>
            </a:r>
            <a:r>
              <a:rPr lang="en-US" sz="2400" dirty="0" smtClean="0"/>
              <a:t>he selected model is evaluated one last time on the </a:t>
            </a:r>
            <a:r>
              <a:rPr lang="en-US" sz="2400" dirty="0"/>
              <a:t>testing set </a:t>
            </a:r>
          </a:p>
          <a:p>
            <a:pPr marL="457200" indent="-457200">
              <a:spcAft>
                <a:spcPts val="1200"/>
              </a:spcAft>
              <a:buFont typeface="+mj-lt"/>
              <a:buAutoNum type="arabicPeriod"/>
            </a:pPr>
            <a:endParaRPr lang="en-US" sz="2400" dirty="0" smtClean="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20420392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Forward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7885" y="983807"/>
                <a:ext cx="10327008" cy="2111143"/>
              </a:xfrm>
            </p:spPr>
            <p:txBody>
              <a:bodyPr/>
              <a:lstStyle/>
              <a:p>
                <a:r>
                  <a:rPr lang="en-US" sz="2400" dirty="0" smtClean="0"/>
                  <a:t>In </a:t>
                </a:r>
                <a:r>
                  <a:rPr lang="en-US" sz="2400" b="1" i="1" dirty="0"/>
                  <a:t>forward selection</a:t>
                </a:r>
                <a:r>
                  <a:rPr lang="en-US" sz="2400" dirty="0"/>
                  <a:t>, we find an ‘optimal’ set of predictors by iterative building up our set. </a:t>
                </a:r>
                <a:endParaRPr lang="en-US" sz="2400" dirty="0"/>
              </a:p>
              <a:p>
                <a:pPr marL="457200" indent="-457200">
                  <a:buFont typeface="+mj-lt"/>
                  <a:buAutoNum type="arabicPeriod"/>
                </a:pPr>
                <a:r>
                  <a:rPr lang="en-US" sz="2400" dirty="0"/>
                  <a:t>Start with the empty </a:t>
                </a:r>
                <a:r>
                  <a:rPr lang="en-US" sz="2400" dirty="0" smtClean="0"/>
                  <a:t>set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0</m:t>
                        </m:r>
                      </m:sub>
                    </m:sSub>
                  </m:oMath>
                </a14:m>
                <a:r>
                  <a:rPr lang="en-US" sz="2400" dirty="0" smtClean="0"/>
                  <a:t>, construct </a:t>
                </a:r>
                <a:r>
                  <a:rPr lang="en-US" sz="2400" dirty="0"/>
                  <a:t>the null model </a:t>
                </a:r>
                <a14:m>
                  <m:oMath xmlns:m="http://schemas.openxmlformats.org/officeDocument/2006/math">
                    <m:sSub>
                      <m:sSubPr>
                        <m:ctrlPr>
                          <a:rPr lang="en-US" sz="2400" i="1">
                            <a:latin typeface="Cambria Math" charset="0"/>
                          </a:rPr>
                        </m:ctrlPr>
                      </m:sSubPr>
                      <m:e>
                        <m:r>
                          <a:rPr lang="en-US" sz="2400" b="0" i="1" smtClean="0">
                            <a:latin typeface="Cambria Math" charset="0"/>
                          </a:rPr>
                          <m:t>𝑀</m:t>
                        </m:r>
                      </m:e>
                      <m:sub>
                        <m:r>
                          <a:rPr lang="en-US" sz="2400" i="1">
                            <a:latin typeface="Cambria Math" charset="0"/>
                          </a:rPr>
                          <m:t>0</m:t>
                        </m:r>
                      </m:sub>
                    </m:sSub>
                  </m:oMath>
                </a14:m>
                <a:r>
                  <a:rPr lang="en-US" sz="2400" dirty="0"/>
                  <a:t>. </a:t>
                </a:r>
              </a:p>
              <a:p>
                <a:pPr marL="457200" indent="-457200">
                  <a:buFont typeface="+mj-lt"/>
                  <a:buAutoNum type="arabicPeriod"/>
                </a:pPr>
                <a:r>
                  <a:rPr lang="en-US" sz="2400" dirty="0" smtClean="0"/>
                  <a:t>For </a:t>
                </a:r>
                <a14:m>
                  <m:oMath xmlns:m="http://schemas.openxmlformats.org/officeDocument/2006/math">
                    <m:r>
                      <a:rPr lang="en-US" sz="2400" b="0" i="1" smtClean="0">
                        <a:latin typeface="Cambria Math" charset="0"/>
                      </a:rPr>
                      <m:t>𝑘</m:t>
                    </m:r>
                    <m:r>
                      <a:rPr lang="en-US" sz="2400" b="0" i="1" smtClean="0">
                        <a:latin typeface="Cambria Math" charset="0"/>
                      </a:rPr>
                      <m:t>=1…</m:t>
                    </m:r>
                    <m:r>
                      <a:rPr lang="en-US" sz="2400" b="0" i="1" smtClean="0">
                        <a:latin typeface="Cambria Math" charset="0"/>
                      </a:rPr>
                      <m:t>𝐽</m:t>
                    </m:r>
                    <m:r>
                      <a:rPr lang="en-US" sz="2400" b="0" i="1" smtClean="0">
                        <a:latin typeface="Cambria Math" charset="0"/>
                      </a:rPr>
                      <m:t>:</m:t>
                    </m:r>
                  </m:oMath>
                </a14:m>
                <a:endParaRPr lang="en-US" sz="2400" b="0" dirty="0" smtClean="0"/>
              </a:p>
              <a:p>
                <a:pPr marL="1200120" lvl="1" indent="-457200">
                  <a:buFont typeface="+mj-lt"/>
                  <a:buAutoNum type="alphaUcPeriod"/>
                </a:pPr>
                <a:r>
                  <a:rPr lang="en-US" sz="2200" dirty="0" smtClean="0"/>
                  <a:t>Let </a:t>
                </a:r>
                <a14:m>
                  <m:oMath xmlns:m="http://schemas.openxmlformats.org/officeDocument/2006/math">
                    <m:sSub>
                      <m:sSubPr>
                        <m:ctrlPr>
                          <a:rPr lang="en-US" sz="2200" i="1">
                            <a:latin typeface="Cambria Math"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smtClean="0"/>
                  <a:t>be </a:t>
                </a:r>
                <a:r>
                  <a:rPr lang="en-US" sz="2200" dirty="0"/>
                  <a:t>the model constructed from the best set of </a:t>
                </a:r>
                <a14:m>
                  <m:oMath xmlns:m="http://schemas.openxmlformats.org/officeDocument/2006/math">
                    <m:r>
                      <a:rPr lang="en-US" sz="2200" b="0" i="1" smtClean="0">
                        <a:latin typeface="Cambria Math" charset="0"/>
                      </a:rPr>
                      <m:t>𝑘</m:t>
                    </m:r>
                    <m:r>
                      <a:rPr lang="en-US" sz="2200" b="0" i="1" smtClean="0">
                        <a:latin typeface="Cambria Math" charset="0"/>
                      </a:rPr>
                      <m:t>−1</m:t>
                    </m:r>
                  </m:oMath>
                </a14:m>
                <a:r>
                  <a:rPr lang="en-US" sz="2200" dirty="0" smtClean="0"/>
                  <a:t> predictors,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 </a:t>
                </a:r>
                <a:endParaRPr lang="en-US" sz="2200" dirty="0"/>
              </a:p>
              <a:p>
                <a:pPr marL="1200120" lvl="1" indent="-457200">
                  <a:buFont typeface="+mj-lt"/>
                  <a:buAutoNum type="alphaUcPeriod"/>
                </a:pPr>
                <a:r>
                  <a:rPr lang="en-US" sz="2200" dirty="0" smtClean="0"/>
                  <a:t>Select the predictor </a:t>
                </a:r>
                <a14:m>
                  <m:oMath xmlns:m="http://schemas.openxmlformats.org/officeDocument/2006/math">
                    <m:sSub>
                      <m:sSubPr>
                        <m:ctrlPr>
                          <a:rPr lang="en-US" sz="2200" i="1">
                            <a:latin typeface="Cambria Math" charset="0"/>
                          </a:rPr>
                        </m:ctrlPr>
                      </m:sSubPr>
                      <m:e>
                        <m:r>
                          <a:rPr lang="en-US" sz="2200" b="0" i="1" smtClean="0">
                            <a:latin typeface="Cambria Math" charset="0"/>
                          </a:rPr>
                          <m:t>𝑋</m:t>
                        </m:r>
                      </m:e>
                      <m:sub>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𝑘</m:t>
                            </m:r>
                          </m:sub>
                        </m:sSub>
                      </m:sub>
                    </m:sSub>
                    <m:r>
                      <a:rPr lang="en-US" sz="2200" b="0" i="1" smtClean="0">
                        <a:latin typeface="Cambria Math" charset="0"/>
                      </a:rPr>
                      <m:t>,</m:t>
                    </m:r>
                  </m:oMath>
                </a14:m>
                <a:r>
                  <a:rPr lang="en-US" sz="2200" dirty="0" smtClean="0"/>
                  <a:t> not in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smtClean="0"/>
                  <a:t>,so that the model </a:t>
                </a:r>
                <a:r>
                  <a:rPr lang="en-US" sz="2200" dirty="0"/>
                  <a:t>constructed from </a:t>
                </a:r>
                <a14:m>
                  <m:oMath xmlns:m="http://schemas.openxmlformats.org/officeDocument/2006/math">
                    <m:sSub>
                      <m:sSubPr>
                        <m:ctrlPr>
                          <a:rPr lang="en-US" sz="2200" i="1">
                            <a:latin typeface="Cambria Math" charset="0"/>
                          </a:rPr>
                        </m:ctrlPr>
                      </m:sSubPr>
                      <m:e>
                        <m:r>
                          <a:rPr lang="en-US" sz="2200" i="1">
                            <a:latin typeface="Cambria Math" charset="0"/>
                          </a:rPr>
                          <m:t>𝑃</m:t>
                        </m:r>
                      </m:e>
                      <m:sub>
                        <m:r>
                          <a:rPr lang="en-US" sz="2200" b="0" i="1" smtClean="0">
                            <a:latin typeface="Cambria Math" charset="0"/>
                          </a:rPr>
                          <m:t>𝑘</m:t>
                        </m:r>
                      </m:sub>
                    </m:sSub>
                    <m:r>
                      <a:rPr lang="en-US" sz="2200" b="0" i="1" smtClean="0">
                        <a:latin typeface="Cambria Math" charset="0"/>
                      </a:rPr>
                      <m:t>=</m:t>
                    </m:r>
                    <m:sSub>
                      <m:sSubPr>
                        <m:ctrlPr>
                          <a:rPr lang="en-US" sz="2200" b="0" i="1" smtClean="0">
                            <a:latin typeface="Cambria Math" charset="0"/>
                          </a:rPr>
                        </m:ctrlPr>
                      </m:sSubPr>
                      <m:e>
                        <m:sSub>
                          <m:sSubPr>
                            <m:ctrlPr>
                              <a:rPr lang="en-US" sz="2200" b="0" i="1" smtClean="0">
                                <a:latin typeface="Cambria Math"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r>
                      <a:rPr lang="en-US" sz="2200" b="0" i="1" smtClean="0">
                        <a:latin typeface="Cambria Math" charset="0"/>
                        <a:ea typeface="Cambria Math" charset="0"/>
                        <a:cs typeface="Cambria Math" charset="0"/>
                      </a:rPr>
                      <m:t>⋃</m:t>
                    </m:r>
                    <m:sSub>
                      <m:sSubPr>
                        <m:ctrlPr>
                          <a:rPr lang="en-US" sz="2200" b="0" i="1" smtClean="0">
                            <a:latin typeface="Cambria Math" charset="0"/>
                            <a:ea typeface="Cambria Math" charset="0"/>
                            <a:cs typeface="Cambria Math" charset="0"/>
                          </a:rPr>
                        </m:ctrlPr>
                      </m:sSubPr>
                      <m:e>
                        <m:r>
                          <a:rPr lang="en-US" sz="2200" b="0" i="1" smtClean="0">
                            <a:latin typeface="Cambria Math" charset="0"/>
                            <a:ea typeface="Cambria Math" charset="0"/>
                            <a:cs typeface="Cambria Math" charset="0"/>
                          </a:rPr>
                          <m:t>𝑃</m:t>
                        </m:r>
                      </m:e>
                      <m:sub>
                        <m:r>
                          <a:rPr lang="en-US" sz="2200" b="0" i="1" smtClean="0">
                            <a:latin typeface="Cambria Math" charset="0"/>
                            <a:ea typeface="Cambria Math" charset="0"/>
                            <a:cs typeface="Cambria Math" charset="0"/>
                          </a:rPr>
                          <m:t>𝑘</m:t>
                        </m:r>
                        <m:r>
                          <a:rPr lang="en-US" sz="2200" b="0" i="1" smtClean="0">
                            <a:latin typeface="Cambria Math" charset="0"/>
                            <a:ea typeface="Cambria Math" charset="0"/>
                            <a:cs typeface="Cambria Math" charset="0"/>
                          </a:rPr>
                          <m:t>−1</m:t>
                        </m:r>
                      </m:sub>
                    </m:sSub>
                    <m:r>
                      <a:rPr lang="en-US" sz="2200" b="0" i="1" smtClean="0">
                        <a:latin typeface="Cambria Math" charset="0"/>
                        <a:ea typeface="Cambria Math" charset="0"/>
                        <a:cs typeface="Cambria Math" charset="0"/>
                      </a:rPr>
                      <m:t> </m:t>
                    </m:r>
                  </m:oMath>
                </a14:m>
                <a:r>
                  <a:rPr lang="en-US" sz="2200" dirty="0" smtClean="0"/>
                  <a:t> </a:t>
                </a:r>
                <a:r>
                  <a:rPr lang="en-US" sz="2200" dirty="0"/>
                  <a:t>optimizes a fixed </a:t>
                </a:r>
                <a:r>
                  <a:rPr lang="en-US" sz="2200" dirty="0" smtClean="0"/>
                  <a:t>metric (this </a:t>
                </a:r>
                <a:r>
                  <a:rPr lang="en-US" sz="2200" dirty="0"/>
                  <a:t>can be p-value, F-stat; validation MSE, </a:t>
                </a:r>
                <a14:m>
                  <m:oMath xmlns:m="http://schemas.openxmlformats.org/officeDocument/2006/math">
                    <m:sSup>
                      <m:sSupPr>
                        <m:ctrlPr>
                          <a:rPr lang="en-US" sz="2200" b="0" i="1" smtClean="0">
                            <a:latin typeface="Cambria Math"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t>
                </a:r>
                <a:r>
                  <a:rPr lang="en-US" sz="2200" b="1" dirty="0"/>
                  <a:t>AIC/BIC</a:t>
                </a:r>
                <a:r>
                  <a:rPr lang="en-US" sz="2200" dirty="0"/>
                  <a:t> on training </a:t>
                </a:r>
                <a:r>
                  <a:rPr lang="en-US" sz="2200" dirty="0" smtClean="0"/>
                  <a:t>set). </a:t>
                </a:r>
              </a:p>
              <a:p>
                <a:pPr marL="1200120" lvl="1" indent="-457200">
                  <a:buFont typeface="+mj-lt"/>
                  <a:buAutoNum type="alphaUcPeriod"/>
                </a:pPr>
                <a:r>
                  <a:rPr lang="en-US" sz="2200" dirty="0" smtClean="0"/>
                  <a:t>Let </a:t>
                </a:r>
                <a14:m>
                  <m:oMath xmlns:m="http://schemas.openxmlformats.org/officeDocument/2006/math">
                    <m:sSub>
                      <m:sSubPr>
                        <m:ctrlPr>
                          <a:rPr lang="en-US" sz="2200" b="0" i="1" smtClean="0">
                            <a:latin typeface="Cambria Math" charset="0"/>
                          </a:rPr>
                        </m:ctrlPr>
                      </m:sSubPr>
                      <m:e>
                        <m:r>
                          <a:rPr lang="en-US" sz="2200" i="1" smtClean="0">
                            <a:latin typeface="Cambria Math" charset="0"/>
                          </a:rPr>
                          <m:t>𝑀</m:t>
                        </m:r>
                      </m:e>
                      <m:sub>
                        <m:r>
                          <a:rPr lang="en-US" sz="2200" b="0" i="1" smtClean="0">
                            <a:latin typeface="Cambria Math" charset="0"/>
                          </a:rPr>
                          <m:t>𝑘</m:t>
                        </m:r>
                      </m:sub>
                    </m:sSub>
                  </m:oMath>
                </a14:m>
                <a:r>
                  <a:rPr lang="en-US" sz="2200" dirty="0"/>
                  <a:t> denote the model constructed </a:t>
                </a:r>
                <a:r>
                  <a:rPr lang="en-US" dirty="0"/>
                  <a:t>from the optimal Pk. </a:t>
                </a:r>
                <a:endParaRPr lang="en-US" dirty="0" smtClean="0"/>
              </a:p>
              <a:p>
                <a:pPr marL="457200" indent="-457200">
                  <a:buFont typeface="+mj-lt"/>
                  <a:buAutoNum type="arabicPeriod"/>
                </a:pPr>
                <a:r>
                  <a:rPr lang="en-US" sz="2400" dirty="0" smtClean="0"/>
                  <a:t>Select </a:t>
                </a:r>
                <a:r>
                  <a:rPr lang="en-US" sz="2400" dirty="0"/>
                  <a:t>the model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𝑀</m:t>
                        </m:r>
                      </m:e>
                      <m:sub/>
                    </m:sSub>
                  </m:oMath>
                </a14:m>
                <a:r>
                  <a:rPr lang="en-US" sz="2400" dirty="0" smtClean="0"/>
                  <a:t> amongst </a:t>
                </a:r>
                <a14:m>
                  <m:oMath xmlns:m="http://schemas.openxmlformats.org/officeDocument/2006/math">
                    <m:sSub>
                      <m:sSubPr>
                        <m:ctrlPr>
                          <a:rPr lang="en-US" sz="2400" i="1">
                            <a:latin typeface="Cambria Math" charset="0"/>
                          </a:rPr>
                        </m:ctrlPr>
                      </m:sSubPr>
                      <m:e>
                        <m:r>
                          <a:rPr lang="en-US" sz="2400" b="0" i="1" smtClean="0">
                            <a:latin typeface="Cambria Math" charset="0"/>
                          </a:rPr>
                          <m:t>{</m:t>
                        </m:r>
                        <m:r>
                          <a:rPr lang="en-US" sz="2400" i="1">
                            <a:latin typeface="Cambria Math" charset="0"/>
                          </a:rPr>
                          <m:t>𝑀</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rPr>
                          <m:t>𝑀</m:t>
                        </m:r>
                      </m:e>
                      <m:sub>
                        <m:r>
                          <a:rPr lang="en-US" sz="2400" i="1">
                            <a:latin typeface="Cambria Math" charset="0"/>
                          </a:rPr>
                          <m:t>1</m:t>
                        </m:r>
                      </m:sub>
                    </m:sSub>
                    <m:r>
                      <a:rPr lang="en-US" sz="2400" i="1">
                        <a:latin typeface="Cambria Math" charset="0"/>
                      </a:rPr>
                      <m:t>, …,</m:t>
                    </m:r>
                    <m:sSub>
                      <m:sSubPr>
                        <m:ctrlPr>
                          <a:rPr lang="en-US" sz="2400" i="1">
                            <a:latin typeface="Cambria Math" charset="0"/>
                          </a:rPr>
                        </m:ctrlPr>
                      </m:sSubPr>
                      <m:e>
                        <m:r>
                          <a:rPr lang="en-US" sz="2400" i="1">
                            <a:latin typeface="Cambria Math" charset="0"/>
                          </a:rPr>
                          <m:t>𝑀</m:t>
                        </m:r>
                      </m:e>
                      <m:sub>
                        <m:r>
                          <a:rPr lang="en-US" sz="2400" i="1">
                            <a:latin typeface="Cambria Math" charset="0"/>
                          </a:rPr>
                          <m:t>𝐽</m:t>
                        </m:r>
                      </m:sub>
                    </m:sSub>
                    <m:r>
                      <a:rPr lang="en-US" sz="2400" i="1">
                        <a:latin typeface="Cambria Math" charset="0"/>
                      </a:rPr>
                      <m:t>}</m:t>
                    </m:r>
                  </m:oMath>
                </a14:m>
                <a:r>
                  <a:rPr lang="en-US" sz="2400" dirty="0" smtClean="0"/>
                  <a:t> that </a:t>
                </a:r>
                <a:r>
                  <a:rPr lang="en-US" sz="2400" dirty="0"/>
                  <a:t>optimizes a fixed metric (this can be validation MSE, </a:t>
                </a:r>
                <a14:m>
                  <m:oMath xmlns:m="http://schemas.openxmlformats.org/officeDocument/2006/math">
                    <m:sSup>
                      <m:sSupPr>
                        <m:ctrlPr>
                          <a:rPr lang="en-US" sz="2400" i="1">
                            <a:latin typeface="Cambria Math" charset="0"/>
                          </a:rPr>
                        </m:ctrlPr>
                      </m:sSupPr>
                      <m:e>
                        <m:r>
                          <a:rPr lang="en-US" sz="2400" i="1">
                            <a:latin typeface="Cambria Math" charset="0"/>
                          </a:rPr>
                          <m:t>𝑅</m:t>
                        </m:r>
                      </m:e>
                      <m:sup>
                        <m:r>
                          <a:rPr lang="en-US" sz="2400" i="1">
                            <a:latin typeface="Cambria Math" charset="0"/>
                          </a:rPr>
                          <m:t>2</m:t>
                        </m:r>
                      </m:sup>
                    </m:sSup>
                  </m:oMath>
                </a14:m>
                <a:r>
                  <a:rPr lang="en-US" sz="2400" dirty="0" smtClean="0"/>
                  <a:t>; </a:t>
                </a:r>
                <a:r>
                  <a:rPr lang="en-US" sz="2400" dirty="0"/>
                  <a:t>or </a:t>
                </a:r>
                <a:r>
                  <a:rPr lang="en-US" sz="2400" b="1" dirty="0"/>
                  <a:t>AIC/BIC</a:t>
                </a:r>
                <a:r>
                  <a:rPr lang="en-US" sz="2400" dirty="0"/>
                  <a:t> on training set). </a:t>
                </a:r>
              </a:p>
              <a:p>
                <a:r>
                  <a:rPr lang="en-US" sz="2400" dirty="0" smtClean="0"/>
                  <a:t>Evaluate the final model </a:t>
                </a:r>
                <a14:m>
                  <m:oMath xmlns:m="http://schemas.openxmlformats.org/officeDocument/2006/math">
                    <m:r>
                      <a:rPr lang="en-US" sz="2400" b="0" i="1" smtClean="0">
                        <a:latin typeface="Cambria Math" charset="0"/>
                      </a:rPr>
                      <m:t>𝑀</m:t>
                    </m:r>
                    <m:r>
                      <a:rPr lang="en-US" sz="2400" b="0" i="0" smtClean="0">
                        <a:latin typeface="Cambria Math" charset="0"/>
                      </a:rPr>
                      <m:t> </m:t>
                    </m:r>
                  </m:oMath>
                </a14:m>
                <a:r>
                  <a:rPr lang="en-US" sz="2400" dirty="0" smtClean="0"/>
                  <a:t>on the testing set</a:t>
                </a:r>
                <a:r>
                  <a:rPr lang="en-US" sz="24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7885" y="983807"/>
                <a:ext cx="10327008" cy="2111143"/>
              </a:xfrm>
              <a:blipFill rotWithShape="0">
                <a:blip r:embed="rId2"/>
                <a:stretch>
                  <a:fillRect l="-885" t="-2305" b="-1792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08262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a:t>
            </a:r>
            <a:r>
              <a:rPr lang="en-US" dirty="0" smtClean="0"/>
              <a:t>Complexity</a:t>
            </a:r>
            <a:endParaRPr lang="en-US" dirty="0"/>
          </a:p>
        </p:txBody>
      </p:sp>
      <p:sp>
        <p:nvSpPr>
          <p:cNvPr id="3" name="Content Placeholder 2"/>
          <p:cNvSpPr>
            <a:spLocks noGrp="1"/>
          </p:cNvSpPr>
          <p:nvPr>
            <p:ph idx="1"/>
          </p:nvPr>
        </p:nvSpPr>
        <p:spPr/>
        <p:txBody>
          <a:bodyPr/>
          <a:lstStyle/>
          <a:p>
            <a:pPr>
              <a:spcAft>
                <a:spcPts val="1200"/>
              </a:spcAft>
            </a:pPr>
            <a:r>
              <a:rPr lang="en-US" sz="2400" dirty="0"/>
              <a:t>How many models did we evaluate?</a:t>
            </a:r>
          </a:p>
          <a:p>
            <a:pPr marL="457200" indent="-457200">
              <a:spcAft>
                <a:spcPts val="1200"/>
              </a:spcAft>
              <a:buFont typeface="Arial" charset="0"/>
              <a:buChar char="•"/>
            </a:pPr>
            <a:r>
              <a:rPr lang="en-US" sz="2400" dirty="0"/>
              <a:t>1st step, </a:t>
            </a:r>
            <a:r>
              <a:rPr lang="en-US" sz="2400" i="1" dirty="0"/>
              <a:t>J</a:t>
            </a:r>
            <a:r>
              <a:rPr lang="en-US" sz="2400" b="1" dirty="0"/>
              <a:t> Models</a:t>
            </a:r>
          </a:p>
          <a:p>
            <a:pPr marL="457200" indent="-457200">
              <a:spcAft>
                <a:spcPts val="1200"/>
              </a:spcAft>
              <a:buFont typeface="Arial" charset="0"/>
              <a:buChar char="•"/>
            </a:pPr>
            <a:r>
              <a:rPr lang="en-US" sz="2400" dirty="0"/>
              <a:t>2nd step, </a:t>
            </a:r>
            <a:r>
              <a:rPr lang="en-US" sz="2400" i="1" dirty="0"/>
              <a:t>J-1</a:t>
            </a:r>
            <a:r>
              <a:rPr lang="en-US" sz="2400" dirty="0"/>
              <a:t> </a:t>
            </a:r>
            <a:r>
              <a:rPr lang="en-US" sz="2400" b="1" dirty="0"/>
              <a:t>Models</a:t>
            </a:r>
            <a:r>
              <a:rPr lang="en-US" sz="2400" dirty="0"/>
              <a:t> (add 1 predictor out of </a:t>
            </a:r>
            <a:r>
              <a:rPr lang="en-US" sz="2400" i="1" dirty="0"/>
              <a:t>J-1</a:t>
            </a:r>
            <a:r>
              <a:rPr lang="en-US" sz="2400" dirty="0"/>
              <a:t> possible)</a:t>
            </a:r>
          </a:p>
          <a:p>
            <a:pPr marL="457200" indent="-457200">
              <a:spcAft>
                <a:spcPts val="1200"/>
              </a:spcAft>
              <a:buFont typeface="Arial" charset="0"/>
              <a:buChar char="•"/>
            </a:pPr>
            <a:r>
              <a:rPr lang="en-US" sz="2400" dirty="0"/>
              <a:t>3rd step, </a:t>
            </a:r>
            <a:r>
              <a:rPr lang="en-US" sz="2400" i="1" dirty="0"/>
              <a:t>J-2 </a:t>
            </a:r>
            <a:r>
              <a:rPr lang="en-US" sz="2400" b="1" dirty="0"/>
              <a:t>Models</a:t>
            </a:r>
            <a:r>
              <a:rPr lang="en-US" sz="2400" dirty="0"/>
              <a:t> (add 1 predictor out of </a:t>
            </a:r>
            <a:r>
              <a:rPr lang="en-US" sz="2400" i="1" dirty="0"/>
              <a:t>J-2 </a:t>
            </a:r>
            <a:r>
              <a:rPr lang="en-US" sz="2400" dirty="0"/>
              <a:t>possible)</a:t>
            </a:r>
          </a:p>
          <a:p>
            <a:pPr marL="457200" indent="-457200">
              <a:spcAft>
                <a:spcPts val="1200"/>
              </a:spcAft>
              <a:buFont typeface="Arial" charset="0"/>
              <a:buChar char="•"/>
            </a:pPr>
            <a:r>
              <a:rPr lang="mr-IN" sz="2400" dirty="0"/>
              <a:t>…</a:t>
            </a:r>
            <a:endParaRPr lang="en-US" sz="2400" dirty="0"/>
          </a:p>
          <a:p>
            <a:pPr>
              <a:spcAft>
                <a:spcPts val="1200"/>
              </a:spcAft>
            </a:pPr>
            <a:endParaRPr lang="en-US" sz="2400" dirty="0"/>
          </a:p>
          <a:p>
            <a:pPr>
              <a:spcAft>
                <a:spcPts val="1200"/>
              </a:spcAft>
            </a:pPr>
            <a:endParaRPr lang="en-US" sz="2400" dirty="0"/>
          </a:p>
          <a:p>
            <a:pPr>
              <a:spcAft>
                <a:spcPts val="1200"/>
              </a:spcAft>
            </a:pPr>
            <a:endParaRPr lang="en-US" sz="2400" b="1" dirty="0"/>
          </a:p>
          <a:p>
            <a:pPr>
              <a:spcAft>
                <a:spcPts val="1200"/>
              </a:spcAft>
            </a:pPr>
            <a:endParaRPr lang="en-US" sz="2400" dirty="0"/>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pic>
        <p:nvPicPr>
          <p:cNvPr id="5" name="Picture 4"/>
          <p:cNvPicPr>
            <a:picLocks noChangeAspect="1"/>
          </p:cNvPicPr>
          <p:nvPr/>
        </p:nvPicPr>
        <p:blipFill>
          <a:blip r:embed="rId2"/>
          <a:stretch>
            <a:fillRect/>
          </a:stretch>
        </p:blipFill>
        <p:spPr>
          <a:xfrm>
            <a:off x="3818122" y="4811875"/>
            <a:ext cx="4159687" cy="477341"/>
          </a:xfrm>
          <a:prstGeom prst="rect">
            <a:avLst/>
          </a:prstGeom>
        </p:spPr>
      </p:pic>
    </p:spTree>
    <p:extLst>
      <p:ext uri="{BB962C8B-B14F-4D97-AF65-F5344CB8AC3E}">
        <p14:creationId xmlns:p14="http://schemas.microsoft.com/office/powerpoint/2010/main" val="18588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a:t>
            </a:r>
            <a:r>
              <a:rPr lang="en-US" dirty="0" smtClean="0"/>
              <a:t>BIC </a:t>
            </a:r>
            <a:r>
              <a:rPr lang="mr-IN" dirty="0" smtClean="0"/>
              <a:t>–</a:t>
            </a:r>
            <a:r>
              <a:rPr lang="en-US" dirty="0" smtClean="0"/>
              <a:t> value of training data</a:t>
            </a:r>
            <a:endParaRPr lang="en-US" dirty="0"/>
          </a:p>
        </p:txBody>
      </p:sp>
      <p:sp>
        <p:nvSpPr>
          <p:cNvPr id="3" name="Content Placeholder 2"/>
          <p:cNvSpPr>
            <a:spLocks noGrp="1"/>
          </p:cNvSpPr>
          <p:nvPr>
            <p:ph idx="1"/>
          </p:nvPr>
        </p:nvSpPr>
        <p:spPr/>
        <p:txBody>
          <a:bodyPr/>
          <a:lstStyle/>
          <a:p>
            <a:pPr>
              <a:spcAft>
                <a:spcPts val="1200"/>
              </a:spcAft>
            </a:pPr>
            <a:endParaRPr lang="en-US" sz="2400" dirty="0"/>
          </a:p>
        </p:txBody>
      </p:sp>
      <p:pic>
        <p:nvPicPr>
          <p:cNvPr id="6" name="Picture 5" descr="sphx_glr_plot_learning_curve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64" y="1177758"/>
            <a:ext cx="6359071" cy="4769303"/>
          </a:xfrm>
          <a:prstGeom prst="rect">
            <a:avLst/>
          </a:prstGeom>
        </p:spPr>
      </p:pic>
    </p:spTree>
    <p:extLst>
      <p:ext uri="{BB962C8B-B14F-4D97-AF65-F5344CB8AC3E}">
        <p14:creationId xmlns:p14="http://schemas.microsoft.com/office/powerpoint/2010/main" val="1030858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sz="2400" dirty="0" smtClean="0"/>
              <a:t>In the absence of training data (we may not want to use valuable data for validation)</a:t>
            </a:r>
          </a:p>
          <a:p>
            <a:pPr>
              <a:spcAft>
                <a:spcPts val="1200"/>
              </a:spcAft>
            </a:pPr>
            <a:r>
              <a:rPr lang="en-US" sz="2400" dirty="0" smtClean="0"/>
              <a:t>We’ve </a:t>
            </a:r>
            <a:r>
              <a:rPr lang="en-US" sz="2400" dirty="0"/>
              <a:t>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a:t>
            </a:r>
            <a:r>
              <a:rPr lang="en-US" sz="2400" i="1" dirty="0"/>
              <a:t>J</a:t>
            </a:r>
            <a:r>
              <a:rPr lang="en-US" sz="2400" dirty="0"/>
              <a:t> is the number of predictors in model.</a:t>
            </a:r>
          </a:p>
          <a:p>
            <a:pPr>
              <a:spcAft>
                <a:spcPts val="1200"/>
              </a:spcAft>
            </a:pPr>
            <a:r>
              <a:rPr lang="en-US" sz="2400" dirty="0"/>
              <a:t>Intuitively, AIC/BIC is a loss function that depends both on the predictive error, </a:t>
            </a:r>
            <a:r>
              <a:rPr lang="en-US" sz="2400" dirty="0" smtClean="0"/>
              <a:t>MSE, </a:t>
            </a:r>
            <a:r>
              <a:rPr lang="en-US" sz="2400" dirty="0"/>
              <a:t>and the complexity of the model. We see that we prefer a model with few parameters and low </a:t>
            </a:r>
            <a:r>
              <a:rPr lang="en-US" sz="2400" dirty="0" smtClean="0"/>
              <a:t>MSE.</a:t>
            </a:r>
            <a:endParaRPr lang="en-US" sz="2400" dirty="0"/>
          </a:p>
          <a:p>
            <a:pPr>
              <a:spcAft>
                <a:spcPts val="1200"/>
              </a:spcAft>
            </a:pPr>
            <a:r>
              <a:rPr lang="en-US" sz="2000" dirty="0"/>
              <a:t>But why do the formulae look this way - what is the justification</a:t>
            </a:r>
            <a:r>
              <a:rPr lang="en-US" sz="2000" dirty="0" smtClean="0"/>
              <a:t>? We will cover all that in A-sec2 today</a:t>
            </a:r>
            <a:endParaRPr lang="en-US" sz="20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3599897" y="3130550"/>
            <a:ext cx="4356100" cy="901700"/>
          </a:xfrm>
          <a:prstGeom prst="rect">
            <a:avLst/>
          </a:prstGeom>
        </p:spPr>
      </p:pic>
    </p:spTree>
    <p:extLst>
      <p:ext uri="{BB962C8B-B14F-4D97-AF65-F5344CB8AC3E}">
        <p14:creationId xmlns:p14="http://schemas.microsoft.com/office/powerpoint/2010/main" val="767061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a:t>
            </a:r>
            <a:r>
              <a:rPr lang="en-US" dirty="0" smtClean="0"/>
              <a:t>Validation</a:t>
            </a:r>
            <a:endParaRPr lang="en-US" dirty="0"/>
          </a:p>
        </p:txBody>
      </p:sp>
    </p:spTree>
    <p:extLst>
      <p:ext uri="{BB962C8B-B14F-4D97-AF65-F5344CB8AC3E}">
        <p14:creationId xmlns:p14="http://schemas.microsoft.com/office/powerpoint/2010/main" val="1557443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Tree>
    <p:extLst>
      <p:ext uri="{BB962C8B-B14F-4D97-AF65-F5344CB8AC3E}">
        <p14:creationId xmlns:p14="http://schemas.microsoft.com/office/powerpoint/2010/main" val="1959468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Tree>
    <p:extLst>
      <p:ext uri="{BB962C8B-B14F-4D97-AF65-F5344CB8AC3E}">
        <p14:creationId xmlns:p14="http://schemas.microsoft.com/office/powerpoint/2010/main" val="1132008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4" name="TextBox 3"/>
          <p:cNvSpPr txBox="1"/>
          <p:nvPr/>
        </p:nvSpPr>
        <p:spPr>
          <a:xfrm>
            <a:off x="5895474" y="3332747"/>
            <a:ext cx="1804737" cy="3729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106323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2569" y="1731104"/>
            <a:ext cx="6858000" cy="4572000"/>
          </a:xfrm>
          <a:prstGeom prst="rect">
            <a:avLst/>
          </a:prstGeom>
        </p:spPr>
      </p:pic>
      <p:sp>
        <p:nvSpPr>
          <p:cNvPr id="2" name="Title 1"/>
          <p:cNvSpPr>
            <a:spLocks noGrp="1"/>
          </p:cNvSpPr>
          <p:nvPr>
            <p:ph type="title"/>
          </p:nvPr>
        </p:nvSpPr>
        <p:spPr/>
        <p:txBody>
          <a:bodyPr/>
          <a:lstStyle/>
          <a:p>
            <a:r>
              <a:rPr lang="en-US" dirty="0"/>
              <a:t>Cross Validation</a:t>
            </a:r>
          </a:p>
        </p:txBody>
      </p:sp>
    </p:spTree>
    <p:extLst>
      <p:ext uri="{BB962C8B-B14F-4D97-AF65-F5344CB8AC3E}">
        <p14:creationId xmlns:p14="http://schemas.microsoft.com/office/powerpoint/2010/main" val="105919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1.85185E-6 L -0.33451 -0.2419 " pathEditMode="relative" rAng="0" ptsTypes="AA">
                                      <p:cBhvr>
                                        <p:cTn id="6" dur="1000" fill="hold"/>
                                        <p:tgtEl>
                                          <p:spTgt spid="7"/>
                                        </p:tgtEl>
                                        <p:attrNameLst>
                                          <p:attrName>ppt_x</p:attrName>
                                          <p:attrName>ppt_y</p:attrName>
                                        </p:attrNameLst>
                                      </p:cBhvr>
                                      <p:rCtr x="-16732" y="-12106"/>
                                    </p:animMotion>
                                  </p:childTnLst>
                                </p:cTn>
                              </p:par>
                              <p:par>
                                <p:cTn id="7" presetID="6" presetClass="emph" presetSubtype="0" fill="hold" nodeType="withEffect">
                                  <p:stCondLst>
                                    <p:cond delay="0"/>
                                  </p:stCondLst>
                                  <p:childTnLst>
                                    <p:animScale>
                                      <p:cBhvr>
                                        <p:cTn id="8" dur="1000" fill="hold"/>
                                        <p:tgtEl>
                                          <p:spTgt spid="7"/>
                                        </p:tgtEl>
                                      </p:cBhvr>
                                      <p:by x="60000" y="6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859840" y="2942920"/>
            <a:ext cx="6159500" cy="3479800"/>
          </a:xfrm>
          <a:prstGeom prst="rect">
            <a:avLst/>
          </a:prstGeom>
        </p:spPr>
      </p:pic>
      <p:sp>
        <p:nvSpPr>
          <p:cNvPr id="5" name="TextBox 4"/>
          <p:cNvSpPr txBox="1"/>
          <p:nvPr/>
        </p:nvSpPr>
        <p:spPr>
          <a:xfrm>
            <a:off x="962526" y="1024491"/>
            <a:ext cx="8903369" cy="1569660"/>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Last lecture we have discussed, Leave-One-Out and K-fold Cross Validation. </a:t>
            </a:r>
          </a:p>
          <a:p>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p>
        </p:txBody>
      </p:sp>
    </p:spTree>
    <p:extLst>
      <p:ext uri="{BB962C8B-B14F-4D97-AF65-F5344CB8AC3E}">
        <p14:creationId xmlns:p14="http://schemas.microsoft.com/office/powerpoint/2010/main" val="1110234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Rather than choosing a subset of significant predictors using stepwise selection with train/validation method, we can use K-fold cross validation:</a:t>
            </a:r>
          </a:p>
          <a:p>
            <a:pPr marL="342900" indent="-342900">
              <a:spcAft>
                <a:spcPts val="1200"/>
              </a:spcAft>
              <a:buFont typeface="Arial" charset="0"/>
              <a:buChar char="•"/>
            </a:pPr>
            <a:r>
              <a:rPr lang="en-US" sz="2400" dirty="0"/>
              <a:t>create a collection of different subsets of the predictors for each subset of predictors, compute the cross</a:t>
            </a:r>
          </a:p>
          <a:p>
            <a:pPr marL="342900" indent="-342900">
              <a:spcAft>
                <a:spcPts val="1200"/>
              </a:spcAft>
              <a:buFont typeface="Arial" charset="0"/>
              <a:buChar char="•"/>
            </a:pPr>
            <a:r>
              <a:rPr lang="en-US" sz="2400" dirty="0"/>
              <a:t>validation score for the model created using only that subset</a:t>
            </a:r>
          </a:p>
          <a:p>
            <a:pPr marL="342900" indent="-342900">
              <a:spcAft>
                <a:spcPts val="1200"/>
              </a:spcAft>
              <a:buFont typeface="Arial" charset="0"/>
              <a:buChar char="•"/>
            </a:pPr>
            <a:r>
              <a:rPr lang="en-US" sz="2400" dirty="0"/>
              <a:t>select the subset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r>
              <a:rPr lang="en-US" sz="2400" b="1" dirty="0"/>
              <a:t>Question: </a:t>
            </a:r>
            <a:r>
              <a:rPr lang="en-US" sz="2400" dirty="0"/>
              <a:t>What is the difference in multiple predictors and polynomial regression in model selection? </a:t>
            </a:r>
            <a:endParaRPr lang="en-US" sz="2400" b="1" dirty="0"/>
          </a:p>
          <a:p>
            <a:pPr>
              <a:spcAft>
                <a:spcPts val="1200"/>
              </a:spcAft>
            </a:pPr>
            <a:endParaRPr lang="en-US" sz="2400" dirty="0"/>
          </a:p>
        </p:txBody>
      </p:sp>
    </p:spTree>
    <p:extLst>
      <p:ext uri="{BB962C8B-B14F-4D97-AF65-F5344CB8AC3E}">
        <p14:creationId xmlns:p14="http://schemas.microsoft.com/office/powerpoint/2010/main" val="2219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frame the problem of degree selection for polynomial models as a predictor selection problem:  which of the predictors</a:t>
            </a:r>
          </a:p>
          <a:p>
            <a:pPr>
              <a:spcAft>
                <a:spcPts val="1200"/>
              </a:spcAft>
            </a:pPr>
            <a:endParaRPr lang="en-US" sz="2400" dirty="0"/>
          </a:p>
          <a:p>
            <a:pPr>
              <a:spcAft>
                <a:spcPts val="1200"/>
              </a:spcAft>
            </a:pPr>
            <a:endParaRPr lang="en-US" sz="2400" dirty="0"/>
          </a:p>
          <a:p>
            <a:pPr>
              <a:spcAft>
                <a:spcPts val="1200"/>
              </a:spcAft>
            </a:pPr>
            <a:r>
              <a:rPr lang="en-US" sz="2400" dirty="0"/>
              <a:t>should we select for modeling?</a:t>
            </a:r>
          </a:p>
          <a:p>
            <a:pPr>
              <a:spcAft>
                <a:spcPts val="1200"/>
              </a:spcAft>
            </a:pPr>
            <a:r>
              <a:rPr lang="en-US" sz="2400" dirty="0"/>
              <a:t>We can apply stepwise selection to determine the optimal subset of predictors.</a:t>
            </a:r>
          </a:p>
        </p:txBody>
      </p:sp>
      <p:pic>
        <p:nvPicPr>
          <p:cNvPr id="4" name="Picture 3"/>
          <p:cNvPicPr>
            <a:picLocks noChangeAspect="1"/>
          </p:cNvPicPr>
          <p:nvPr/>
        </p:nvPicPr>
        <p:blipFill>
          <a:blip r:embed="rId2"/>
          <a:stretch>
            <a:fillRect/>
          </a:stretch>
        </p:blipFill>
        <p:spPr>
          <a:xfrm>
            <a:off x="4660754" y="2468459"/>
            <a:ext cx="2394285" cy="458905"/>
          </a:xfrm>
          <a:prstGeom prst="rect">
            <a:avLst/>
          </a:prstGeom>
        </p:spPr>
      </p:pic>
    </p:spTree>
    <p:extLst>
      <p:ext uri="{BB962C8B-B14F-4D97-AF65-F5344CB8AC3E}">
        <p14:creationId xmlns:p14="http://schemas.microsoft.com/office/powerpoint/2010/main" val="4220725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Selection: Cross Validation</a:t>
            </a:r>
          </a:p>
        </p:txBody>
      </p:sp>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dirty="0"/>
              <a:t>We can also select the degree of a polynomial model using K-fold cross validation sequentially.</a:t>
            </a:r>
          </a:p>
          <a:p>
            <a:pPr marL="342900" indent="-342900">
              <a:spcAft>
                <a:spcPts val="1200"/>
              </a:spcAft>
              <a:buFont typeface="Arial" charset="0"/>
              <a:buChar char="•"/>
            </a:pPr>
            <a:r>
              <a:rPr lang="en-US" sz="2400" dirty="0"/>
              <a:t>consider a number of different degrees for each degree, compute the cross validation score for a polynomial model of that degree</a:t>
            </a:r>
          </a:p>
          <a:p>
            <a:pPr marL="342900" indent="-342900">
              <a:spcAft>
                <a:spcPts val="1200"/>
              </a:spcAft>
              <a:buFont typeface="Arial" charset="0"/>
              <a:buChar char="•"/>
            </a:pPr>
            <a:r>
              <a:rPr lang="en-US" sz="2400" dirty="0"/>
              <a:t>select the degree, and the corresponding model with the best cross validation score</a:t>
            </a:r>
          </a:p>
          <a:p>
            <a:pPr marL="342900" indent="-342900">
              <a:spcAft>
                <a:spcPts val="1200"/>
              </a:spcAft>
              <a:buFont typeface="Arial" charset="0"/>
              <a:buChar char="•"/>
            </a:pPr>
            <a:r>
              <a:rPr lang="en-US" sz="2400" dirty="0"/>
              <a:t>evaluate the model one last time on the test set.</a:t>
            </a:r>
          </a:p>
          <a:p>
            <a:pPr>
              <a:spcAft>
                <a:spcPts val="1200"/>
              </a:spcAft>
            </a:pPr>
            <a:endParaRPr lang="en-US" sz="2400" dirty="0"/>
          </a:p>
        </p:txBody>
      </p:sp>
    </p:spTree>
    <p:extLst>
      <p:ext uri="{BB962C8B-B14F-4D97-AF65-F5344CB8AC3E}">
        <p14:creationId xmlns:p14="http://schemas.microsoft.com/office/powerpoint/2010/main" val="63418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a16="http://schemas.microsoft.com/office/drawing/2014/main" xmlns=""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xmlns=""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Tree>
    <p:extLst>
      <p:ext uri="{BB962C8B-B14F-4D97-AF65-F5344CB8AC3E}">
        <p14:creationId xmlns:p14="http://schemas.microsoft.com/office/powerpoint/2010/main" val="8620738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k for the data.</a:t>
            </a:r>
          </a:p>
          <a:p>
            <a:endParaRPr lang="en-US" sz="2400" dirty="0"/>
          </a:p>
          <a:p>
            <a:r>
              <a:rPr lang="en-US" sz="2400" dirty="0"/>
              <a:t>If the k is too small then the model is very sensitive to noise (since a new prediction is based on very few observed neighbors), and if the k is too large, the model tends towards making constant predictions.</a:t>
            </a:r>
          </a:p>
          <a:p>
            <a:endParaRPr lang="en-US" sz="2400" dirty="0"/>
          </a:p>
          <a:p>
            <a:r>
              <a:rPr lang="en-US" sz="2400" dirty="0"/>
              <a:t>A principled way to choose k is through K-fold cross validation.</a:t>
            </a:r>
          </a:p>
          <a:p>
            <a:pPr>
              <a:spcAft>
                <a:spcPts val="1200"/>
              </a:spcAft>
            </a:pPr>
            <a:endParaRPr lang="en-US" sz="2400" dirty="0"/>
          </a:p>
        </p:txBody>
      </p:sp>
    </p:spTree>
    <p:extLst>
      <p:ext uri="{BB962C8B-B14F-4D97-AF65-F5344CB8AC3E}">
        <p14:creationId xmlns:p14="http://schemas.microsoft.com/office/powerpoint/2010/main" val="19503798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CV</a:t>
            </a:r>
          </a:p>
        </p:txBody>
      </p:sp>
      <p:sp>
        <p:nvSpPr>
          <p:cNvPr id="3" name="Content Placeholder 2"/>
          <p:cNvSpPr>
            <a:spLocks noGrp="1"/>
          </p:cNvSpPr>
          <p:nvPr>
            <p:ph idx="1"/>
          </p:nvPr>
        </p:nvSpPr>
        <p:spPr>
          <a:xfrm>
            <a:off x="713099" y="2585453"/>
            <a:ext cx="10327008" cy="2111143"/>
          </a:xfrm>
        </p:spPr>
        <p:txBody>
          <a:bodyPr/>
          <a:lstStyle/>
          <a:p>
            <a:r>
              <a:rPr lang="en-US" sz="2400" dirty="0"/>
              <a:t>In many scenarios, data are not abundant and therefor CV may not be feasible. </a:t>
            </a:r>
          </a:p>
          <a:p>
            <a:endParaRPr lang="en-US" sz="2400" dirty="0"/>
          </a:p>
          <a:p>
            <a:r>
              <a:rPr lang="en-US" sz="2400" dirty="0"/>
              <a:t>What if we do not have enough data to do CV? </a:t>
            </a:r>
          </a:p>
          <a:p>
            <a:endParaRPr lang="en-US" sz="2400" dirty="0"/>
          </a:p>
        </p:txBody>
      </p:sp>
    </p:spTree>
    <p:extLst>
      <p:ext uri="{BB962C8B-B14F-4D97-AF65-F5344CB8AC3E}">
        <p14:creationId xmlns:p14="http://schemas.microsoft.com/office/powerpoint/2010/main" val="8434486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Tree>
    <p:extLst>
      <p:ext uri="{BB962C8B-B14F-4D97-AF65-F5344CB8AC3E}">
        <p14:creationId xmlns:p14="http://schemas.microsoft.com/office/powerpoint/2010/main" val="301335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Tree>
    <p:extLst>
      <p:ext uri="{BB962C8B-B14F-4D97-AF65-F5344CB8AC3E}">
        <p14:creationId xmlns:p14="http://schemas.microsoft.com/office/powerpoint/2010/main" val="5317918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Tree>
    <p:extLst>
      <p:ext uri="{BB962C8B-B14F-4D97-AF65-F5344CB8AC3E}">
        <p14:creationId xmlns:p14="http://schemas.microsoft.com/office/powerpoint/2010/main" val="21454450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Tree>
    <p:extLst>
      <p:ext uri="{BB962C8B-B14F-4D97-AF65-F5344CB8AC3E}">
        <p14:creationId xmlns:p14="http://schemas.microsoft.com/office/powerpoint/2010/main" val="97576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Tree>
    <p:extLst>
      <p:ext uri="{BB962C8B-B14F-4D97-AF65-F5344CB8AC3E}">
        <p14:creationId xmlns:p14="http://schemas.microsoft.com/office/powerpoint/2010/main" val="14364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Tree>
    <p:extLst>
      <p:ext uri="{BB962C8B-B14F-4D97-AF65-F5344CB8AC3E}">
        <p14:creationId xmlns:p14="http://schemas.microsoft.com/office/powerpoint/2010/main" val="9370748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Tree>
    <p:extLst>
      <p:ext uri="{BB962C8B-B14F-4D97-AF65-F5344CB8AC3E}">
        <p14:creationId xmlns:p14="http://schemas.microsoft.com/office/powerpoint/2010/main" val="1919454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a16="http://schemas.microsoft.com/office/drawing/2014/main" xmlns="" id="{C3A72641-B20D-FE4F-93B1-97B35B85FB66}"/>
              </a:ext>
            </a:extLst>
          </p:cNvPr>
          <p:cNvPicPr>
            <a:picLocks noChangeAspect="1"/>
          </p:cNvPicPr>
          <p:nvPr/>
        </p:nvPicPr>
        <p:blipFill>
          <a:blip r:embed="rId5"/>
          <a:stretch>
            <a:fillRect/>
          </a:stretch>
        </p:blipFill>
        <p:spPr>
          <a:xfrm>
            <a:off x="1400333" y="4409943"/>
            <a:ext cx="1640959" cy="1467210"/>
          </a:xfrm>
          <a:prstGeom prst="rect">
            <a:avLst/>
          </a:prstGeom>
        </p:spPr>
      </p:pic>
      <p:pic>
        <p:nvPicPr>
          <p:cNvPr id="8" name="Picture 7">
            <a:extLst>
              <a:ext uri="{FF2B5EF4-FFF2-40B4-BE49-F238E27FC236}">
                <a16:creationId xmlns:a16="http://schemas.microsoft.com/office/drawing/2014/main" xmlns="" id="{E2F484B9-58AD-B046-A031-5D8D869B31D7}"/>
              </a:ext>
            </a:extLst>
          </p:cNvPr>
          <p:cNvPicPr>
            <a:picLocks noChangeAspect="1"/>
          </p:cNvPicPr>
          <p:nvPr/>
        </p:nvPicPr>
        <p:blipFill>
          <a:blip r:embed="rId6"/>
          <a:stretch>
            <a:fillRect/>
          </a:stretch>
        </p:blipFill>
        <p:spPr>
          <a:xfrm>
            <a:off x="8705828" y="4095706"/>
            <a:ext cx="1654368" cy="1991370"/>
          </a:xfrm>
          <a:prstGeom prst="rect">
            <a:avLst/>
          </a:prstGeom>
        </p:spPr>
      </p:pic>
      <p:pic>
        <p:nvPicPr>
          <p:cNvPr id="10" name="Picture 9">
            <a:extLst>
              <a:ext uri="{FF2B5EF4-FFF2-40B4-BE49-F238E27FC236}">
                <a16:creationId xmlns:a16="http://schemas.microsoft.com/office/drawing/2014/main" xmlns="" id="{C1101741-49CE-194A-9435-AE8EBF4AE12F}"/>
              </a:ext>
            </a:extLst>
          </p:cNvPr>
          <p:cNvPicPr>
            <a:picLocks noChangeAspect="1"/>
          </p:cNvPicPr>
          <p:nvPr/>
        </p:nvPicPr>
        <p:blipFill>
          <a:blip r:embed="rId7"/>
          <a:stretch>
            <a:fillRect/>
          </a:stretch>
        </p:blipFill>
        <p:spPr>
          <a:xfrm>
            <a:off x="3836773" y="4228402"/>
            <a:ext cx="4073574" cy="1830292"/>
          </a:xfrm>
          <a:prstGeom prst="rect">
            <a:avLst/>
          </a:prstGeom>
        </p:spPr>
      </p:pic>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30662</TotalTime>
  <Words>2915</Words>
  <Application>Microsoft Macintosh PowerPoint</Application>
  <PresentationFormat>Widescreen</PresentationFormat>
  <Paragraphs>580</Paragraphs>
  <Slides>65</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Calibri</vt:lpstr>
      <vt:lpstr>Cambria Math</vt:lpstr>
      <vt:lpstr>Karla</vt:lpstr>
      <vt:lpstr>Arial</vt:lpstr>
      <vt:lpstr>GEC_template</vt:lpstr>
      <vt:lpstr>Lecture 6: Multiple Linear Regression and Model Selection</vt:lpstr>
      <vt:lpstr>Announcements</vt:lpstr>
      <vt:lpstr>Lecture Outline</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Generalized Polynomial Regression</vt:lpstr>
      <vt:lpstr>Generalized Polynomial Regression</vt:lpstr>
      <vt:lpstr>Model Selection</vt:lpstr>
      <vt:lpstr>Overfitting</vt:lpstr>
      <vt:lpstr>Overfitting</vt:lpstr>
      <vt:lpstr>Overfitting</vt:lpstr>
      <vt:lpstr>Overfitting</vt:lpstr>
      <vt:lpstr>Overfitting</vt:lpstr>
      <vt:lpstr>Overfitting</vt:lpstr>
      <vt:lpstr>PowerPoint Presentation</vt:lpstr>
      <vt:lpstr>PowerPoint Presentation</vt:lpstr>
      <vt:lpstr>Model Selection</vt:lpstr>
      <vt:lpstr>Exhaustive Selection</vt:lpstr>
      <vt:lpstr>Overfitting</vt:lpstr>
      <vt:lpstr>Model selection</vt:lpstr>
      <vt:lpstr>Variable Selection: Forward </vt:lpstr>
      <vt:lpstr>Stepwise Variable Selection Computational Complexity</vt:lpstr>
      <vt:lpstr>AIC and BIC – value of training data</vt:lpstr>
      <vt:lpstr>AIC and BIC</vt:lpstr>
      <vt:lpstr>Cross Validation</vt:lpstr>
      <vt:lpstr>Cross Validation</vt:lpstr>
      <vt:lpstr>Cross Validation</vt:lpstr>
      <vt:lpstr>Cross Validation</vt:lpstr>
      <vt:lpstr>Cross Validation</vt:lpstr>
      <vt:lpstr>Cross Validation</vt:lpstr>
      <vt:lpstr>Predictor Selection: Cross Validation</vt:lpstr>
      <vt:lpstr>Predictor Selection: Cross Validation</vt:lpstr>
      <vt:lpstr>Degree Selection: Cross Validation</vt:lpstr>
      <vt:lpstr>kNN Revisited</vt:lpstr>
      <vt:lpstr>kNN Revisited</vt:lpstr>
      <vt:lpstr>Without CV</vt:lpstr>
      <vt:lpstr>Behind Ordinary Lease Squares, AIC, BIC </vt:lpstr>
      <vt:lpstr>Likelihood Functions</vt:lpstr>
      <vt:lpstr>Likelihood Functions</vt:lpstr>
      <vt:lpstr>Maximum Likelihood Estimators</vt:lpstr>
      <vt:lpstr>Maximum Likelihood Estimators</vt:lpstr>
      <vt:lpstr>Maximum Likelihood Estimators</vt:lpstr>
      <vt:lpstr>Information Criteria Revisited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559</cp:revision>
  <cp:lastPrinted>2018-05-11T23:31:28Z</cp:lastPrinted>
  <dcterms:created xsi:type="dcterms:W3CDTF">2018-04-18T18:49:01Z</dcterms:created>
  <dcterms:modified xsi:type="dcterms:W3CDTF">2018-09-26T15:09:06Z</dcterms:modified>
</cp:coreProperties>
</file>